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171.jpg" ContentType="image/jpeg"/>
  <Override PartName="/ppt/media/image172.jpg" ContentType="image/jpeg"/>
  <Override PartName="/ppt/media/image173.jpg" ContentType="image/jpeg"/>
  <Override PartName="/ppt/media/image174.jpg" ContentType="image/jpeg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8" r:id="rId17"/>
    <p:sldId id="276" r:id="rId18"/>
    <p:sldId id="277" r:id="rId19"/>
    <p:sldId id="271" r:id="rId20"/>
    <p:sldId id="272" r:id="rId21"/>
    <p:sldId id="273" r:id="rId22"/>
    <p:sldId id="274" r:id="rId23"/>
    <p:sldId id="275" r:id="rId24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77608" autoAdjust="0"/>
  </p:normalViewPr>
  <p:slideViewPr>
    <p:cSldViewPr snapToGrid="0" snapToObjects="1">
      <p:cViewPr>
        <p:scale>
          <a:sx n="100" d="100"/>
          <a:sy n="100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7793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"</a:t>
            </a:r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오늘 발표할 주제는 </a:t>
            </a:r>
            <a:r>
              <a:rPr lang="en-US" altLang="ko-KR" dirty="0"/>
              <a:t>'</a:t>
            </a:r>
            <a:r>
              <a:rPr lang="ko-KR" altLang="en-US" dirty="0"/>
              <a:t>얼굴 비식별화 파이프라인 설계 프로젝트</a:t>
            </a:r>
            <a:r>
              <a:rPr lang="en-US" altLang="ko-KR" dirty="0"/>
              <a:t>'</a:t>
            </a:r>
            <a:r>
              <a:rPr lang="ko-KR" altLang="en-US" dirty="0"/>
              <a:t>입니다</a:t>
            </a:r>
            <a:r>
              <a:rPr lang="en-US" altLang="ko-KR" dirty="0"/>
              <a:t>. AI </a:t>
            </a:r>
            <a:r>
              <a:rPr lang="ko-KR" altLang="en-US" dirty="0"/>
              <a:t>기술이 발전하면서 얼굴 인식 기술이 보편화되고 있지만</a:t>
            </a:r>
            <a:r>
              <a:rPr lang="en-US" altLang="ko-KR" dirty="0"/>
              <a:t>, </a:t>
            </a:r>
            <a:r>
              <a:rPr lang="ko-KR" altLang="en-US" dirty="0"/>
              <a:t>이는 개인정보 침해라는 심각한 문제를 야기하고 있습니다</a:t>
            </a:r>
            <a:r>
              <a:rPr lang="en-US" altLang="ko-KR" dirty="0"/>
              <a:t>. </a:t>
            </a:r>
            <a:r>
              <a:rPr lang="ko-KR" altLang="en-US" dirty="0"/>
              <a:t>저희는 이러한 문제를 해결하기 위해 </a:t>
            </a:r>
            <a:r>
              <a:rPr lang="en-US" altLang="ko-KR" dirty="0"/>
              <a:t>Privacy-by-Design </a:t>
            </a:r>
            <a:r>
              <a:rPr lang="ko-KR" altLang="en-US" dirty="0"/>
              <a:t>원칙을 바탕으로 한 자동 비식별화 파이프라인을 설계했습니다</a:t>
            </a:r>
            <a:r>
              <a:rPr lang="en-US" altLang="ko-KR" dirty="0"/>
              <a:t>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"</a:t>
            </a:r>
            <a:r>
              <a:rPr lang="ko-KR" altLang="en-US" dirty="0"/>
              <a:t>저희 파이프라인은 </a:t>
            </a:r>
            <a:r>
              <a:rPr lang="en-US" altLang="ko-KR" dirty="0"/>
              <a:t>Privacy-by-Design </a:t>
            </a:r>
            <a:r>
              <a:rPr lang="ko-KR" altLang="en-US" dirty="0"/>
              <a:t>원칙을 따르는 </a:t>
            </a:r>
            <a:r>
              <a:rPr lang="en-US" altLang="ko-KR" dirty="0"/>
              <a:t>4</a:t>
            </a:r>
            <a:r>
              <a:rPr lang="ko-KR" altLang="en-US" dirty="0"/>
              <a:t>단계 구조로 설계되었습니다</a:t>
            </a:r>
            <a:r>
              <a:rPr lang="en-US" altLang="ko-KR" dirty="0"/>
              <a:t>. 1</a:t>
            </a:r>
            <a:r>
              <a:rPr lang="ko-KR" altLang="en-US" dirty="0"/>
              <a:t>단계는 얼굴 탐지</a:t>
            </a:r>
            <a:r>
              <a:rPr lang="en-US" altLang="ko-KR" dirty="0"/>
              <a:t>, 2</a:t>
            </a:r>
            <a:r>
              <a:rPr lang="ko-KR" altLang="en-US" dirty="0"/>
              <a:t>단계는 특징 추출을 위한 </a:t>
            </a:r>
            <a:r>
              <a:rPr lang="ko-KR" altLang="en-US" dirty="0" err="1"/>
              <a:t>임베딩</a:t>
            </a:r>
            <a:r>
              <a:rPr lang="en-US" altLang="ko-KR" dirty="0"/>
              <a:t>, 3</a:t>
            </a:r>
            <a:r>
              <a:rPr lang="ko-KR" altLang="en-US" dirty="0"/>
              <a:t>단계는 프레임 간 동일 인물 매칭</a:t>
            </a:r>
            <a:r>
              <a:rPr lang="en-US" altLang="ko-KR" dirty="0"/>
              <a:t>, 4</a:t>
            </a:r>
            <a:r>
              <a:rPr lang="ko-KR" altLang="en-US" dirty="0"/>
              <a:t>단계는 비식별화 처리입니다</a:t>
            </a:r>
            <a:r>
              <a:rPr lang="en-US" altLang="ko-KR" dirty="0"/>
              <a:t>. </a:t>
            </a:r>
            <a:r>
              <a:rPr lang="ko-KR" altLang="en-US" dirty="0"/>
              <a:t>중요한 점은 개인의 신원을 확인하거나 지속적으로 추적하지 않으며</a:t>
            </a:r>
            <a:r>
              <a:rPr lang="en-US" altLang="ko-KR" dirty="0"/>
              <a:t>, </a:t>
            </a:r>
            <a:r>
              <a:rPr lang="ko-KR" altLang="en-US" dirty="0"/>
              <a:t>모든 처리는 휘발성으로 이루어진다는 것입니다</a:t>
            </a:r>
            <a:r>
              <a:rPr lang="en-US" altLang="ko-KR" dirty="0"/>
              <a:t>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"</a:t>
            </a:r>
            <a:r>
              <a:rPr lang="ko-KR" altLang="en-US" dirty="0"/>
              <a:t>얼굴 탐지 기술로는 </a:t>
            </a:r>
            <a:r>
              <a:rPr lang="en-US" altLang="ko-KR" dirty="0"/>
              <a:t>OpenCV</a:t>
            </a:r>
            <a:r>
              <a:rPr lang="ko-KR" altLang="en-US" dirty="0"/>
              <a:t>의 </a:t>
            </a:r>
            <a:r>
              <a:rPr lang="en-US" altLang="ko-KR" dirty="0" err="1"/>
              <a:t>FaceDetectorYN</a:t>
            </a:r>
            <a:r>
              <a:rPr lang="ko-KR" altLang="en-US" dirty="0"/>
              <a:t>을 사용합니다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en-US" altLang="ko-KR" dirty="0"/>
              <a:t>YuNet </a:t>
            </a:r>
            <a:r>
              <a:rPr lang="ko-KR" altLang="en-US" dirty="0"/>
              <a:t>딥러닝 모델에 기반한 탐지기로</a:t>
            </a:r>
            <a:r>
              <a:rPr lang="en-US" altLang="ko-KR" dirty="0"/>
              <a:t>, WIDER FACE </a:t>
            </a:r>
            <a:r>
              <a:rPr lang="ko-KR" altLang="en-US" dirty="0"/>
              <a:t>데이터셋에서 높은 정확도를 입증했습니다</a:t>
            </a:r>
            <a:r>
              <a:rPr lang="en-US" altLang="ko-KR" dirty="0"/>
              <a:t>. </a:t>
            </a:r>
            <a:r>
              <a:rPr lang="ko-KR" altLang="en-US" dirty="0"/>
              <a:t>쉬운 난이도에서 </a:t>
            </a:r>
            <a:r>
              <a:rPr lang="en-US" altLang="ko-KR" dirty="0"/>
              <a:t>0.834, </a:t>
            </a:r>
            <a:r>
              <a:rPr lang="ko-KR" altLang="en-US" dirty="0"/>
              <a:t>중간 난이도에서 </a:t>
            </a:r>
            <a:r>
              <a:rPr lang="en-US" altLang="ko-KR" dirty="0"/>
              <a:t>0.824, </a:t>
            </a:r>
            <a:r>
              <a:rPr lang="ko-KR" altLang="en-US" dirty="0"/>
              <a:t>어려운 난이도에서 </a:t>
            </a:r>
            <a:r>
              <a:rPr lang="en-US" altLang="ko-KR" dirty="0"/>
              <a:t>0.708</a:t>
            </a:r>
            <a:r>
              <a:rPr lang="ko-KR" altLang="en-US" dirty="0"/>
              <a:t>의 </a:t>
            </a:r>
            <a:r>
              <a:rPr lang="en-US" altLang="ko-KR" dirty="0"/>
              <a:t>AP </a:t>
            </a:r>
            <a:r>
              <a:rPr lang="ko-KR" altLang="en-US" dirty="0"/>
              <a:t>점수를 기록했습니다</a:t>
            </a:r>
            <a:r>
              <a:rPr lang="en-US" altLang="ko-KR" dirty="0"/>
              <a:t>. </a:t>
            </a:r>
            <a:r>
              <a:rPr lang="ko-KR" altLang="en-US" dirty="0" err="1"/>
              <a:t>경량화된</a:t>
            </a:r>
            <a:r>
              <a:rPr lang="ko-KR" altLang="en-US" dirty="0"/>
              <a:t> 모델 구조 덕분에 일반 </a:t>
            </a:r>
            <a:r>
              <a:rPr lang="en-US" altLang="ko-KR" dirty="0"/>
              <a:t>CPU </a:t>
            </a:r>
            <a:r>
              <a:rPr lang="ko-KR" altLang="en-US" dirty="0"/>
              <a:t>환경에서도 </a:t>
            </a:r>
            <a:r>
              <a:rPr lang="ko-KR" altLang="en-US" dirty="0" err="1"/>
              <a:t>밀리초</a:t>
            </a:r>
            <a:r>
              <a:rPr lang="ko-KR" altLang="en-US" dirty="0"/>
              <a:t> 단위의 빠른 처리가 가능합니다</a:t>
            </a:r>
            <a:r>
              <a:rPr lang="en-US" altLang="ko-KR" dirty="0"/>
              <a:t>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"</a:t>
            </a:r>
            <a:r>
              <a:rPr lang="ko-KR" altLang="en-US" dirty="0"/>
              <a:t>얼굴 </a:t>
            </a:r>
            <a:r>
              <a:rPr lang="ko-KR" altLang="en-US" dirty="0" err="1"/>
              <a:t>임베딩</a:t>
            </a:r>
            <a:r>
              <a:rPr lang="ko-KR" altLang="en-US" dirty="0"/>
              <a:t> 및 매칭에는 </a:t>
            </a:r>
            <a:r>
              <a:rPr lang="en-US" altLang="ko-KR" dirty="0" err="1"/>
              <a:t>sface</a:t>
            </a:r>
            <a:r>
              <a:rPr lang="en-US" altLang="ko-KR" dirty="0"/>
              <a:t> </a:t>
            </a:r>
            <a:r>
              <a:rPr lang="ko-KR" altLang="en-US" dirty="0"/>
              <a:t>기술을 사용합니다</a:t>
            </a:r>
            <a:r>
              <a:rPr lang="en-US" altLang="ko-KR" dirty="0"/>
              <a:t>. </a:t>
            </a:r>
            <a:r>
              <a:rPr lang="ko-KR" altLang="en-US" dirty="0"/>
              <a:t>이는 얼굴 이미지의 고유한 특징을 </a:t>
            </a:r>
            <a:r>
              <a:rPr lang="en-US" altLang="ko-KR" dirty="0"/>
              <a:t>128</a:t>
            </a:r>
            <a:r>
              <a:rPr lang="ko-KR" altLang="en-US" dirty="0"/>
              <a:t>차원 벡터로 변환하는 기술입니다</a:t>
            </a:r>
            <a:r>
              <a:rPr lang="en-US" altLang="ko-KR" dirty="0"/>
              <a:t>. </a:t>
            </a:r>
            <a:r>
              <a:rPr lang="ko-KR" altLang="en-US" dirty="0"/>
              <a:t>중요한 점은 개인을 </a:t>
            </a:r>
            <a:r>
              <a:rPr lang="en-US" altLang="ko-KR" dirty="0"/>
              <a:t>'</a:t>
            </a:r>
            <a:r>
              <a:rPr lang="ko-KR" altLang="en-US" dirty="0"/>
              <a:t>인식</a:t>
            </a:r>
            <a:r>
              <a:rPr lang="en-US" altLang="ko-KR" dirty="0"/>
              <a:t>'</a:t>
            </a:r>
            <a:r>
              <a:rPr lang="ko-KR" altLang="en-US" dirty="0"/>
              <a:t>하는 것이 아니라 프레임 간 </a:t>
            </a:r>
            <a:r>
              <a:rPr lang="en-US" altLang="ko-KR" dirty="0"/>
              <a:t>'</a:t>
            </a:r>
            <a:r>
              <a:rPr lang="ko-KR" altLang="en-US" dirty="0"/>
              <a:t>동일성을 추정</a:t>
            </a:r>
            <a:r>
              <a:rPr lang="en-US" altLang="ko-KR" dirty="0"/>
              <a:t>'</a:t>
            </a:r>
            <a:r>
              <a:rPr lang="ko-KR" altLang="en-US" dirty="0"/>
              <a:t>하는 데 사용된다는 것입니다</a:t>
            </a:r>
            <a:r>
              <a:rPr lang="en-US" altLang="ko-KR" dirty="0"/>
              <a:t>. </a:t>
            </a:r>
            <a:r>
              <a:rPr lang="ko-KR" altLang="en-US" dirty="0"/>
              <a:t>동일 인물로 추정되는 얼굴에는 임시 </a:t>
            </a:r>
            <a:r>
              <a:rPr lang="en-US" altLang="ko-KR" dirty="0"/>
              <a:t>ID</a:t>
            </a:r>
            <a:r>
              <a:rPr lang="ko-KR" altLang="en-US" dirty="0"/>
              <a:t>를 부여하며</a:t>
            </a:r>
            <a:r>
              <a:rPr lang="en-US" altLang="ko-KR" dirty="0"/>
              <a:t>, </a:t>
            </a:r>
            <a:r>
              <a:rPr lang="ko-KR" altLang="en-US" dirty="0"/>
              <a:t>영상 처리가 끝나면 모든 </a:t>
            </a:r>
            <a:r>
              <a:rPr lang="ko-KR" altLang="en-US" dirty="0" err="1"/>
              <a:t>임베딩</a:t>
            </a:r>
            <a:r>
              <a:rPr lang="ko-KR" altLang="en-US" dirty="0"/>
              <a:t> 값과 임시 </a:t>
            </a:r>
            <a:r>
              <a:rPr lang="en-US" altLang="ko-KR" dirty="0"/>
              <a:t>ID</a:t>
            </a:r>
            <a:r>
              <a:rPr lang="ko-KR" altLang="en-US" dirty="0"/>
              <a:t>는 즉시 파기됩니다</a:t>
            </a:r>
            <a:r>
              <a:rPr lang="en-US" altLang="ko-KR" dirty="0"/>
              <a:t>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"</a:t>
            </a:r>
            <a:r>
              <a:rPr lang="ko-KR" altLang="en-US" dirty="0"/>
              <a:t>비식별화 처리에는 </a:t>
            </a:r>
            <a:r>
              <a:rPr lang="ko-KR" altLang="en-US" dirty="0" err="1"/>
              <a:t>가우시안</a:t>
            </a:r>
            <a:r>
              <a:rPr lang="ko-KR" altLang="en-US" dirty="0"/>
              <a:t> </a:t>
            </a:r>
            <a:r>
              <a:rPr lang="ko-KR" altLang="en-US" dirty="0" err="1"/>
              <a:t>블러와</a:t>
            </a:r>
            <a:r>
              <a:rPr lang="ko-KR" altLang="en-US" dirty="0"/>
              <a:t> 모자이크 방식을 사용합니다</a:t>
            </a:r>
            <a:r>
              <a:rPr lang="en-US" altLang="ko-KR" dirty="0"/>
              <a:t>. </a:t>
            </a:r>
            <a:r>
              <a:rPr lang="ko-KR" altLang="en-US" dirty="0" err="1"/>
              <a:t>가우시안</a:t>
            </a:r>
            <a:r>
              <a:rPr lang="ko-KR" altLang="en-US" dirty="0"/>
              <a:t> </a:t>
            </a:r>
            <a:r>
              <a:rPr lang="ko-KR" altLang="en-US" dirty="0" err="1"/>
              <a:t>블러는</a:t>
            </a:r>
            <a:r>
              <a:rPr lang="ko-KR" altLang="en-US" dirty="0"/>
              <a:t> 자연스러운 흐림 효과를 제공하고</a:t>
            </a:r>
            <a:r>
              <a:rPr lang="en-US" altLang="ko-KR" dirty="0"/>
              <a:t>, </a:t>
            </a:r>
            <a:r>
              <a:rPr lang="ko-KR" altLang="en-US" dirty="0"/>
              <a:t>모자이크는 직관적이고 강력한 비식별화 효과를 제공합니다</a:t>
            </a:r>
            <a:r>
              <a:rPr lang="en-US" altLang="ko-KR" dirty="0"/>
              <a:t>. </a:t>
            </a:r>
            <a:r>
              <a:rPr lang="ko-KR" altLang="en-US" dirty="0"/>
              <a:t>임시 </a:t>
            </a:r>
            <a:r>
              <a:rPr lang="en-US" altLang="ko-KR" dirty="0"/>
              <a:t>ID</a:t>
            </a:r>
            <a:r>
              <a:rPr lang="ko-KR" altLang="en-US" dirty="0"/>
              <a:t>를 통해 프레임이 바뀌어도 동일 인물에게는 일관된 비식별화 처리가 적용되어 영상의 자연스러움을 유지합니다</a:t>
            </a:r>
            <a:r>
              <a:rPr lang="en-US" altLang="ko-KR" dirty="0"/>
              <a:t>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"</a:t>
            </a:r>
            <a:r>
              <a:rPr lang="ko-KR" altLang="en-US" dirty="0"/>
              <a:t>주요 코드 구조를 살펴보겠습니다</a:t>
            </a:r>
            <a:r>
              <a:rPr lang="en-US" altLang="ko-KR" dirty="0"/>
              <a:t>. </a:t>
            </a:r>
            <a:r>
              <a:rPr lang="ko-KR" altLang="en-US" dirty="0"/>
              <a:t>얼굴 탐지 부분에서는 </a:t>
            </a:r>
            <a:r>
              <a:rPr lang="en-US" altLang="ko-KR" dirty="0"/>
              <a:t>cv::</a:t>
            </a:r>
            <a:r>
              <a:rPr lang="en-US" altLang="ko-KR" dirty="0" err="1"/>
              <a:t>FaceDetectorYN</a:t>
            </a:r>
            <a:r>
              <a:rPr lang="en-US" altLang="ko-KR" dirty="0"/>
              <a:t> </a:t>
            </a:r>
            <a:r>
              <a:rPr lang="ko-KR" altLang="en-US" dirty="0"/>
              <a:t>클래스를 사용하여 각 프레임에서 얼굴을 탐지합니다</a:t>
            </a:r>
            <a:r>
              <a:rPr lang="en-US" altLang="ko-KR" dirty="0"/>
              <a:t>. </a:t>
            </a:r>
            <a:r>
              <a:rPr lang="ko-KR" altLang="en-US" dirty="0"/>
              <a:t>탐지된 얼굴의 </a:t>
            </a:r>
            <a:r>
              <a:rPr lang="ko-KR" altLang="en-US" dirty="0" err="1"/>
              <a:t>바운딩</a:t>
            </a:r>
            <a:r>
              <a:rPr lang="ko-KR" altLang="en-US" dirty="0"/>
              <a:t> 박스 좌표를 추출하고</a:t>
            </a:r>
            <a:r>
              <a:rPr lang="en-US" altLang="ko-KR" dirty="0"/>
              <a:t>, </a:t>
            </a:r>
            <a:r>
              <a:rPr lang="ko-KR" altLang="en-US" dirty="0"/>
              <a:t>신뢰도 점수를 확인하여 </a:t>
            </a:r>
            <a:r>
              <a:rPr lang="ko-KR" altLang="en-US" dirty="0" err="1"/>
              <a:t>임계값</a:t>
            </a:r>
            <a:r>
              <a:rPr lang="ko-KR" altLang="en-US" dirty="0"/>
              <a:t> 이상의 탐지 결과만 사용합니다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비식별화 처리 코드에서는 탐지된 얼굴 영역에 선택된 필터를 적용합니다</a:t>
            </a:r>
            <a:r>
              <a:rPr lang="en-US" altLang="ko-KR" dirty="0"/>
              <a:t>. </a:t>
            </a:r>
            <a:r>
              <a:rPr lang="ko-KR" altLang="en-US" dirty="0" err="1"/>
              <a:t>블러</a:t>
            </a:r>
            <a:r>
              <a:rPr lang="ko-KR" altLang="en-US" dirty="0"/>
              <a:t> 처리의 경우 </a:t>
            </a:r>
            <a:r>
              <a:rPr lang="en-US" altLang="ko-KR" dirty="0"/>
              <a:t>cv::</a:t>
            </a:r>
            <a:r>
              <a:rPr lang="en-US" altLang="ko-KR" dirty="0" err="1"/>
              <a:t>GaussianBlur</a:t>
            </a:r>
            <a:r>
              <a:rPr lang="en-US" altLang="ko-KR" dirty="0"/>
              <a:t> </a:t>
            </a:r>
            <a:r>
              <a:rPr lang="ko-KR" altLang="en-US" dirty="0"/>
              <a:t>함수를 사용하고</a:t>
            </a:r>
            <a:r>
              <a:rPr lang="en-US" altLang="ko-KR" dirty="0"/>
              <a:t>, </a:t>
            </a:r>
            <a:r>
              <a:rPr lang="ko-KR" altLang="en-US" dirty="0"/>
              <a:t>처리 강도는 사용자가 조절할 수 있습니다</a:t>
            </a:r>
            <a:r>
              <a:rPr lang="en-US" altLang="ko-KR" dirty="0"/>
              <a:t>.."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처음 시도 결과 얼굴임에도 잘 찾아지지 않는 경우가 많았습니다</a:t>
            </a:r>
            <a:r>
              <a:rPr lang="en-US" altLang="ko-KR" dirty="0"/>
              <a:t>. </a:t>
            </a:r>
            <a:r>
              <a:rPr lang="ko-KR" altLang="en-US" dirty="0"/>
              <a:t>그래서 </a:t>
            </a:r>
            <a:r>
              <a:rPr lang="en-US" altLang="ko-KR" dirty="0" err="1"/>
              <a:t>Thresshoud</a:t>
            </a:r>
            <a:r>
              <a:rPr lang="en-US" altLang="ko-KR" dirty="0"/>
              <a:t> </a:t>
            </a:r>
            <a:r>
              <a:rPr lang="ko-KR" altLang="en-US" dirty="0"/>
              <a:t>값을 수정 해서 더 많은 얼굴을 검출 할 수 있었습니다</a:t>
            </a:r>
            <a:r>
              <a:rPr lang="en-US" altLang="ko-KR" dirty="0"/>
              <a:t>. </a:t>
            </a:r>
            <a:r>
              <a:rPr lang="ko-KR" altLang="en-US" dirty="0"/>
              <a:t>역치 값을 낮추어도 얼굴이 아닌 부분이 찾아지지는 않았습니다만 여전히 못 찾는 얼굴이 많았습니다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13232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그래서 </a:t>
            </a:r>
            <a:r>
              <a:rPr lang="ko-KR" altLang="en-US" dirty="0" err="1"/>
              <a:t>수업중에</a:t>
            </a:r>
            <a:r>
              <a:rPr lang="ko-KR" altLang="en-US" dirty="0"/>
              <a:t> 사용했던 다른 모델 </a:t>
            </a:r>
            <a:r>
              <a:rPr lang="en-US" altLang="ko-KR" dirty="0" err="1"/>
              <a:t>insightface</a:t>
            </a:r>
            <a:r>
              <a:rPr lang="en-US" altLang="ko-KR" dirty="0"/>
              <a:t> </a:t>
            </a:r>
            <a:r>
              <a:rPr lang="ko-KR" altLang="en-US" dirty="0"/>
              <a:t>모델을 적용 했습니다</a:t>
            </a:r>
            <a:r>
              <a:rPr lang="en-US" altLang="ko-KR" dirty="0"/>
              <a:t>. </a:t>
            </a:r>
            <a:r>
              <a:rPr lang="ko-KR" altLang="en-US" dirty="0"/>
              <a:t>그 결과 더 많은 얼굴을 찾을 수 있었습니다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10263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"</a:t>
            </a:r>
            <a:r>
              <a:rPr lang="ko-KR" altLang="en-US" dirty="0"/>
              <a:t>또 다른 유머를 하나 소개하겠습니다</a:t>
            </a:r>
            <a:r>
              <a:rPr lang="en-US" altLang="ko-KR" dirty="0"/>
              <a:t>. '</a:t>
            </a:r>
            <a:r>
              <a:rPr lang="ko-KR" altLang="en-US" dirty="0"/>
              <a:t>얼굴 인식은 완벽하게 되는데</a:t>
            </a:r>
            <a:r>
              <a:rPr lang="en-US" altLang="ko-KR" dirty="0"/>
              <a:t>, </a:t>
            </a:r>
            <a:r>
              <a:rPr lang="ko-KR" altLang="en-US" dirty="0"/>
              <a:t>정작 개발자인 제 얼굴은 인식을 못하는</a:t>
            </a:r>
            <a:r>
              <a:rPr lang="en-US" altLang="ko-KR" dirty="0"/>
              <a:t>' </a:t>
            </a:r>
            <a:r>
              <a:rPr lang="ko-KR" altLang="en-US" dirty="0"/>
              <a:t>아이러니한 상황이 종종 발생합니다</a:t>
            </a:r>
            <a:r>
              <a:rPr lang="en-US" altLang="ko-KR" dirty="0"/>
              <a:t>. </a:t>
            </a:r>
            <a:r>
              <a:rPr lang="ko-KR" altLang="en-US" dirty="0"/>
              <a:t>아마도 개발하느라 수염이 자라고 머리가 헝클어져서 그런 것 같습니다</a:t>
            </a:r>
            <a:r>
              <a:rPr lang="en-US" altLang="ko-KR" dirty="0"/>
              <a:t>. </a:t>
            </a:r>
            <a:r>
              <a:rPr lang="ko-KR" altLang="en-US" dirty="0"/>
              <a:t>하지만 이것이 바로 우리 기술의 장점입니다</a:t>
            </a:r>
            <a:r>
              <a:rPr lang="en-US" altLang="ko-KR" dirty="0"/>
              <a:t>. </a:t>
            </a:r>
            <a:r>
              <a:rPr lang="ko-KR" altLang="en-US" dirty="0"/>
              <a:t>변화하는 외모에도 강인한 탐지 성능을 보여주니까요</a:t>
            </a:r>
            <a:r>
              <a:rPr lang="en-US" altLang="ko-KR" dirty="0"/>
              <a:t>!"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"</a:t>
            </a:r>
            <a:r>
              <a:rPr lang="ko-KR" altLang="en-US" dirty="0"/>
              <a:t>실제 활용 사례로 공공데이터 융합 프로젝트를 소개하겠습니다</a:t>
            </a:r>
            <a:r>
              <a:rPr lang="en-US" altLang="ko-KR" dirty="0"/>
              <a:t>. </a:t>
            </a:r>
            <a:r>
              <a:rPr lang="ko-KR" altLang="en-US" dirty="0"/>
              <a:t>지하철 역사의 </a:t>
            </a:r>
            <a:r>
              <a:rPr lang="en-US" altLang="ko-KR" dirty="0"/>
              <a:t>CCTV </a:t>
            </a:r>
            <a:r>
              <a:rPr lang="ko-KR" altLang="en-US" dirty="0"/>
              <a:t>영상에 비식별화 파이프라인을 적용하여 모든 승객의 얼굴을 실시간으로 </a:t>
            </a:r>
            <a:r>
              <a:rPr lang="ko-KR" altLang="en-US" dirty="0" err="1"/>
              <a:t>블러</a:t>
            </a:r>
            <a:r>
              <a:rPr lang="ko-KR" altLang="en-US" dirty="0"/>
              <a:t> 처리합니다</a:t>
            </a:r>
            <a:r>
              <a:rPr lang="en-US" altLang="ko-KR" dirty="0"/>
              <a:t>. </a:t>
            </a:r>
            <a:r>
              <a:rPr lang="ko-KR" altLang="en-US" dirty="0"/>
              <a:t>그 후 개인 식별이 불가능한 상태에서 인원 수만 집계하여 </a:t>
            </a:r>
            <a:r>
              <a:rPr lang="en-US" altLang="ko-KR" dirty="0"/>
              <a:t>'</a:t>
            </a:r>
            <a:r>
              <a:rPr lang="ko-KR" altLang="en-US" dirty="0" err="1"/>
              <a:t>익명화된</a:t>
            </a:r>
            <a:r>
              <a:rPr lang="ko-KR" altLang="en-US" dirty="0"/>
              <a:t> 실시간 유동인구 데이터</a:t>
            </a:r>
            <a:r>
              <a:rPr lang="en-US" altLang="ko-KR" dirty="0"/>
              <a:t>'</a:t>
            </a:r>
            <a:r>
              <a:rPr lang="ko-KR" altLang="en-US" dirty="0"/>
              <a:t>를 생성합니다</a:t>
            </a:r>
            <a:r>
              <a:rPr lang="en-US" altLang="ko-KR" dirty="0"/>
              <a:t>. </a:t>
            </a:r>
            <a:r>
              <a:rPr lang="ko-KR" altLang="en-US" dirty="0"/>
              <a:t>이를 공공데이터와 결합하면 혼잡 원인 분석</a:t>
            </a:r>
            <a:r>
              <a:rPr lang="en-US" altLang="ko-KR" dirty="0"/>
              <a:t>, </a:t>
            </a:r>
            <a:r>
              <a:rPr lang="ko-KR" altLang="en-US" dirty="0"/>
              <a:t>예측 기반 대응</a:t>
            </a:r>
            <a:r>
              <a:rPr lang="en-US" altLang="ko-KR" dirty="0"/>
              <a:t>, </a:t>
            </a:r>
            <a:r>
              <a:rPr lang="ko-KR" altLang="en-US" dirty="0"/>
              <a:t>안전 관리 효율화가 가능합니다</a:t>
            </a:r>
            <a:r>
              <a:rPr lang="en-US" altLang="ko-KR" dirty="0"/>
              <a:t>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오늘 발표는 다음과 같은 순서로 진행하겠습니다</a:t>
            </a:r>
            <a:r>
              <a:rPr lang="en-US" altLang="ko-KR" dirty="0"/>
              <a:t>. </a:t>
            </a:r>
            <a:r>
              <a:rPr lang="ko-KR" altLang="en-US" dirty="0"/>
              <a:t>먼저 프로젝트의 동기와 배경을 설명하고</a:t>
            </a:r>
            <a:r>
              <a:rPr lang="en-US" altLang="ko-KR" dirty="0"/>
              <a:t>, </a:t>
            </a:r>
            <a:r>
              <a:rPr lang="ko-KR" altLang="en-US" dirty="0"/>
              <a:t>데이터 유출의 위험성과 </a:t>
            </a:r>
            <a:r>
              <a:rPr lang="en-US" altLang="ko-KR" dirty="0"/>
              <a:t>Privacy-by-Design </a:t>
            </a:r>
            <a:r>
              <a:rPr lang="ko-KR" altLang="en-US" dirty="0"/>
              <a:t>기반 솔루션을 소개하겠습니다</a:t>
            </a:r>
            <a:r>
              <a:rPr lang="en-US" altLang="ko-KR" dirty="0"/>
              <a:t>. </a:t>
            </a:r>
            <a:r>
              <a:rPr lang="ko-KR" altLang="en-US" dirty="0"/>
              <a:t>이어서 시장 현황과 핵심 기술 파이프라인을 설명한 후</a:t>
            </a:r>
            <a:r>
              <a:rPr lang="en-US" altLang="ko-KR" dirty="0"/>
              <a:t>, </a:t>
            </a:r>
            <a:r>
              <a:rPr lang="ko-KR" altLang="en-US" dirty="0"/>
              <a:t>주요 코드와 실제 활용 사례를 보여드리겠습니다</a:t>
            </a:r>
            <a:r>
              <a:rPr lang="en-US" altLang="ko-KR" dirty="0"/>
              <a:t>. </a:t>
            </a:r>
            <a:r>
              <a:rPr lang="ko-KR" altLang="en-US" dirty="0"/>
              <a:t>마지막으로 향후 개발 계획과 결론을 말씀드리겠습니다</a:t>
            </a:r>
            <a:r>
              <a:rPr lang="en-US" altLang="ko-KR" dirty="0"/>
              <a:t>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"</a:t>
            </a:r>
            <a:r>
              <a:rPr lang="ko-KR" altLang="en-US" dirty="0"/>
              <a:t>향후 개발 계획을 말씀드리겠습니다</a:t>
            </a:r>
            <a:r>
              <a:rPr lang="en-US" altLang="ko-KR" dirty="0"/>
              <a:t>. </a:t>
            </a:r>
            <a:r>
              <a:rPr lang="ko-KR" altLang="en-US" dirty="0"/>
              <a:t>첫째</a:t>
            </a:r>
            <a:r>
              <a:rPr lang="en-US" altLang="ko-KR" dirty="0"/>
              <a:t>, </a:t>
            </a:r>
            <a:r>
              <a:rPr lang="ko-KR" altLang="en-US" dirty="0"/>
              <a:t>실시간 처리 최적화를 통해 더 많은 채널을 동시에 처리할 수 있도록 개선하겠습니다</a:t>
            </a:r>
            <a:r>
              <a:rPr lang="en-US" altLang="ko-KR" dirty="0"/>
              <a:t>. </a:t>
            </a:r>
            <a:r>
              <a:rPr lang="ko-KR" altLang="en-US" dirty="0"/>
              <a:t>둘째</a:t>
            </a:r>
            <a:r>
              <a:rPr lang="en-US" altLang="ko-KR" dirty="0"/>
              <a:t>, </a:t>
            </a:r>
            <a:r>
              <a:rPr lang="ko-KR" altLang="en-US" dirty="0"/>
              <a:t>다중 카메라 연동 시스템을 구축하여 넓은 공간에서의 일관된 비식별화를 구현하겠습니다</a:t>
            </a:r>
            <a:r>
              <a:rPr lang="en-US" altLang="ko-KR" dirty="0"/>
              <a:t>. </a:t>
            </a:r>
            <a:r>
              <a:rPr lang="ko-KR" altLang="en-US" dirty="0"/>
              <a:t>셋째</a:t>
            </a:r>
            <a:r>
              <a:rPr lang="en-US" altLang="ko-KR" dirty="0"/>
              <a:t>, AI </a:t>
            </a:r>
            <a:r>
              <a:rPr lang="ko-KR" altLang="en-US" dirty="0"/>
              <a:t>기반 비식별화 강도 자동 조절 기능을 추가하여 상황에 맞는 최적의 처리를 제공하겠습니다</a:t>
            </a:r>
            <a:r>
              <a:rPr lang="en-US" altLang="ko-KR" dirty="0"/>
              <a:t>. </a:t>
            </a:r>
            <a:r>
              <a:rPr lang="ko-KR" altLang="en-US" dirty="0"/>
              <a:t>넷째</a:t>
            </a:r>
            <a:r>
              <a:rPr lang="en-US" altLang="ko-KR" dirty="0"/>
              <a:t>, GAN </a:t>
            </a:r>
            <a:r>
              <a:rPr lang="ko-KR" altLang="en-US" dirty="0"/>
              <a:t>기반 얼굴 합성 기술을 도입하여 데이터 활용성을 높이면서도 프라이버시를 보호하는 차세대 기술을 개발하겠습니다</a:t>
            </a:r>
            <a:r>
              <a:rPr lang="en-US" altLang="ko-KR" dirty="0"/>
              <a:t>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"</a:t>
            </a:r>
            <a:r>
              <a:rPr lang="ko-KR" altLang="en-US" dirty="0"/>
              <a:t>결론적으로</a:t>
            </a:r>
            <a:r>
              <a:rPr lang="en-US" altLang="ko-KR" dirty="0"/>
              <a:t>, </a:t>
            </a:r>
            <a:r>
              <a:rPr lang="ko-KR" altLang="en-US" dirty="0"/>
              <a:t>저희 프로젝트의 의의는 데이터 활용과 프라이버시 보호 간의 균형을 이루는 것입니다</a:t>
            </a:r>
            <a:r>
              <a:rPr lang="en-US" altLang="ko-KR" dirty="0"/>
              <a:t>. </a:t>
            </a:r>
            <a:r>
              <a:rPr lang="ko-KR" altLang="en-US" dirty="0"/>
              <a:t>얼굴 </a:t>
            </a:r>
            <a:r>
              <a:rPr lang="ko-KR" altLang="en-US" dirty="0" err="1"/>
              <a:t>비식별</a:t>
            </a:r>
            <a:r>
              <a:rPr lang="ko-KR" altLang="en-US" dirty="0"/>
              <a:t> 기술은 단순히 개인정보를 지우는 것을 넘어</a:t>
            </a:r>
            <a:r>
              <a:rPr lang="en-US" altLang="ko-KR" dirty="0"/>
              <a:t>, </a:t>
            </a:r>
            <a:r>
              <a:rPr lang="ko-KR" altLang="en-US" dirty="0"/>
              <a:t>안전하게 가공된 데이터를 통해 새로운 사회적 가치를 창출합니다</a:t>
            </a:r>
            <a:r>
              <a:rPr lang="en-US" altLang="ko-KR" dirty="0"/>
              <a:t>. </a:t>
            </a:r>
            <a:r>
              <a:rPr lang="ko-KR" altLang="en-US" dirty="0"/>
              <a:t>이는 강화되는 법규를 준수하고</a:t>
            </a:r>
            <a:r>
              <a:rPr lang="en-US" altLang="ko-KR" dirty="0"/>
              <a:t>, </a:t>
            </a:r>
            <a:r>
              <a:rPr lang="ko-KR" altLang="en-US" dirty="0"/>
              <a:t>데이터 유출 위험을 원천 차단하며</a:t>
            </a:r>
            <a:r>
              <a:rPr lang="en-US" altLang="ko-KR" dirty="0"/>
              <a:t>, </a:t>
            </a:r>
            <a:r>
              <a:rPr lang="ko-KR" altLang="en-US" dirty="0"/>
              <a:t>동시에 영상 데이터의 잠재적 가치를 사회 발전에 기여할 수 있도록 하는 </a:t>
            </a:r>
            <a:r>
              <a:rPr lang="en-US" altLang="ko-KR" dirty="0"/>
              <a:t>'</a:t>
            </a:r>
            <a:r>
              <a:rPr lang="ko-KR" altLang="en-US" dirty="0"/>
              <a:t>책임감 있는 </a:t>
            </a:r>
            <a:r>
              <a:rPr lang="en-US" altLang="ko-KR" dirty="0"/>
              <a:t>AI' </a:t>
            </a:r>
            <a:r>
              <a:rPr lang="ko-KR" altLang="en-US" dirty="0"/>
              <a:t>시대로 나아가는 중요한 첫걸음입니다</a:t>
            </a:r>
            <a:r>
              <a:rPr lang="en-US" altLang="ko-KR" dirty="0"/>
              <a:t>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"</a:t>
            </a:r>
            <a:r>
              <a:rPr lang="ko-KR" altLang="en-US" dirty="0"/>
              <a:t>참고 문헌입니다</a:t>
            </a:r>
            <a:r>
              <a:rPr lang="en-US" altLang="ko-KR" dirty="0"/>
              <a:t>. WIDER FACE </a:t>
            </a:r>
            <a:r>
              <a:rPr lang="ko-KR" altLang="en-US" dirty="0"/>
              <a:t>데이터셋</a:t>
            </a:r>
            <a:r>
              <a:rPr lang="en-US" altLang="ko-KR" dirty="0"/>
              <a:t>, OpenCV </a:t>
            </a:r>
            <a:r>
              <a:rPr lang="ko-KR" altLang="en-US" dirty="0"/>
              <a:t>공식 문서</a:t>
            </a:r>
            <a:r>
              <a:rPr lang="en-US" altLang="ko-KR" dirty="0"/>
              <a:t>, </a:t>
            </a:r>
            <a:r>
              <a:rPr lang="ko-KR" altLang="en-US" dirty="0"/>
              <a:t>관련 논문들과 시장 조사 보고서들을 참고했습니다</a:t>
            </a:r>
            <a:r>
              <a:rPr lang="en-US" altLang="ko-KR" dirty="0"/>
              <a:t>. </a:t>
            </a:r>
            <a:r>
              <a:rPr lang="ko-KR" altLang="en-US" dirty="0"/>
              <a:t>특히 </a:t>
            </a:r>
            <a:r>
              <a:rPr lang="en-US" altLang="ko-KR" dirty="0"/>
              <a:t>Privacy-by-Design </a:t>
            </a:r>
            <a:r>
              <a:rPr lang="ko-KR" altLang="en-US" dirty="0"/>
              <a:t>원칙과 </a:t>
            </a:r>
            <a:r>
              <a:rPr lang="en-US" altLang="ko-KR" dirty="0"/>
              <a:t>GDPR, </a:t>
            </a:r>
            <a:r>
              <a:rPr lang="ko-KR" altLang="en-US" dirty="0"/>
              <a:t>개인정보보호법 등의 법적 근거를 바탕으로 프로젝트를 설계했습니다</a:t>
            </a:r>
            <a:r>
              <a:rPr lang="en-US" altLang="ko-KR" dirty="0"/>
              <a:t>. </a:t>
            </a:r>
            <a:r>
              <a:rPr lang="ko-KR" altLang="en-US" dirty="0"/>
              <a:t>질문이 있으시면 언제든지 말씀해 주세요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현재 우리는 </a:t>
            </a:r>
            <a:r>
              <a:rPr lang="en-US" altLang="ko-KR" dirty="0"/>
              <a:t>'</a:t>
            </a:r>
            <a:r>
              <a:rPr lang="ko-KR" altLang="en-US" dirty="0"/>
              <a:t>카메라의 시대</a:t>
            </a:r>
            <a:r>
              <a:rPr lang="en-US" altLang="ko-KR" dirty="0"/>
              <a:t>'</a:t>
            </a:r>
            <a:r>
              <a:rPr lang="ko-KR" altLang="en-US" dirty="0"/>
              <a:t>에 살고 있습니다</a:t>
            </a:r>
            <a:r>
              <a:rPr lang="en-US" altLang="ko-KR" dirty="0"/>
              <a:t>. </a:t>
            </a:r>
            <a:r>
              <a:rPr lang="ko-KR" altLang="en-US" dirty="0"/>
              <a:t>전 세계 </a:t>
            </a:r>
            <a:r>
              <a:rPr lang="en-US" altLang="ko-KR" dirty="0"/>
              <a:t>CCTV </a:t>
            </a:r>
            <a:r>
              <a:rPr lang="ko-KR" altLang="en-US" dirty="0"/>
              <a:t>카메라 시장은 </a:t>
            </a:r>
            <a:r>
              <a:rPr lang="en-US" altLang="ko-KR" dirty="0"/>
              <a:t>2021</a:t>
            </a:r>
            <a:r>
              <a:rPr lang="ko-KR" altLang="en-US" dirty="0"/>
              <a:t>년 </a:t>
            </a:r>
            <a:r>
              <a:rPr lang="en-US" altLang="ko-KR" dirty="0"/>
              <a:t>318</a:t>
            </a:r>
            <a:r>
              <a:rPr lang="ko-KR" altLang="en-US" dirty="0"/>
              <a:t>억 달러에서 </a:t>
            </a:r>
            <a:r>
              <a:rPr lang="en-US" altLang="ko-KR" dirty="0"/>
              <a:t>2029</a:t>
            </a:r>
            <a:r>
              <a:rPr lang="ko-KR" altLang="en-US" dirty="0"/>
              <a:t>년 </a:t>
            </a:r>
            <a:r>
              <a:rPr lang="en-US" altLang="ko-KR" dirty="0"/>
              <a:t>1,052</a:t>
            </a:r>
            <a:r>
              <a:rPr lang="ko-KR" altLang="en-US" dirty="0"/>
              <a:t>억 달러로 연평균 </a:t>
            </a:r>
            <a:r>
              <a:rPr lang="en-US" altLang="ko-KR" dirty="0"/>
              <a:t>16.8%</a:t>
            </a:r>
            <a:r>
              <a:rPr lang="ko-KR" altLang="en-US" dirty="0"/>
              <a:t>의 폭발적 성장을 보일 것으로 전망됩니다</a:t>
            </a:r>
            <a:r>
              <a:rPr lang="en-US" altLang="ko-KR" dirty="0"/>
              <a:t>. AI </a:t>
            </a:r>
            <a:r>
              <a:rPr lang="ko-KR" altLang="en-US" dirty="0"/>
              <a:t>기반 안면 인식 기술의 발전으로 보안</a:t>
            </a:r>
            <a:r>
              <a:rPr lang="en-US" altLang="ko-KR" dirty="0"/>
              <a:t>, </a:t>
            </a:r>
            <a:r>
              <a:rPr lang="ko-KR" altLang="en-US" dirty="0"/>
              <a:t>금융</a:t>
            </a:r>
            <a:r>
              <a:rPr lang="en-US" altLang="ko-KR" dirty="0"/>
              <a:t>, </a:t>
            </a:r>
            <a:r>
              <a:rPr lang="ko-KR" altLang="en-US" dirty="0"/>
              <a:t>리테일 등 다양한 산업에서 활용되고 있지만</a:t>
            </a:r>
            <a:r>
              <a:rPr lang="en-US" altLang="ko-KR" dirty="0"/>
              <a:t>, </a:t>
            </a:r>
            <a:r>
              <a:rPr lang="ko-KR" altLang="en-US" dirty="0"/>
              <a:t>이는 심각한 프라이버시 딜레마를 야기하고 있습니다</a:t>
            </a:r>
            <a:r>
              <a:rPr lang="en-US" altLang="ko-KR" dirty="0"/>
              <a:t>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"</a:t>
            </a:r>
            <a:r>
              <a:rPr lang="ko-KR" altLang="en-US" dirty="0"/>
              <a:t>기술의 오남용보다 더 직접적이고 심각한 위협은 </a:t>
            </a:r>
            <a:r>
              <a:rPr lang="en-US" altLang="ko-KR" dirty="0"/>
              <a:t>'</a:t>
            </a:r>
            <a:r>
              <a:rPr lang="ko-KR" altLang="en-US" dirty="0"/>
              <a:t>데이터 유출</a:t>
            </a:r>
            <a:r>
              <a:rPr lang="en-US" altLang="ko-KR" dirty="0"/>
              <a:t>'</a:t>
            </a:r>
            <a:r>
              <a:rPr lang="ko-KR" altLang="en-US" dirty="0"/>
              <a:t>입니다</a:t>
            </a:r>
            <a:r>
              <a:rPr lang="en-US" altLang="ko-KR" dirty="0"/>
              <a:t>. CCTV </a:t>
            </a:r>
            <a:r>
              <a:rPr lang="ko-KR" altLang="en-US" dirty="0"/>
              <a:t>영상이 해킹이나 내부자에 의해 유출된다면</a:t>
            </a:r>
            <a:r>
              <a:rPr lang="en-US" altLang="ko-KR" dirty="0"/>
              <a:t>, </a:t>
            </a:r>
            <a:r>
              <a:rPr lang="ko-KR" altLang="en-US" dirty="0"/>
              <a:t>수많은 개인의 사생활이 속수무책으로 노출됩니다</a:t>
            </a:r>
            <a:r>
              <a:rPr lang="en-US" altLang="ko-KR" dirty="0"/>
              <a:t>. </a:t>
            </a:r>
            <a:r>
              <a:rPr lang="ko-KR" altLang="en-US" dirty="0"/>
              <a:t>이는 스토킹</a:t>
            </a:r>
            <a:r>
              <a:rPr lang="en-US" altLang="ko-KR" dirty="0"/>
              <a:t>, </a:t>
            </a:r>
            <a:r>
              <a:rPr lang="ko-KR" altLang="en-US" dirty="0"/>
              <a:t>보이스피싱 등 </a:t>
            </a:r>
            <a:r>
              <a:rPr lang="en-US" altLang="ko-KR" dirty="0"/>
              <a:t>2</a:t>
            </a:r>
            <a:r>
              <a:rPr lang="ko-KR" altLang="en-US" dirty="0"/>
              <a:t>차 범죄로 이어질 수 있는 심각한 사회 문제입니다</a:t>
            </a:r>
            <a:r>
              <a:rPr lang="en-US" altLang="ko-KR" dirty="0"/>
              <a:t>. </a:t>
            </a:r>
            <a:r>
              <a:rPr lang="ko-KR" altLang="en-US" dirty="0"/>
              <a:t>이러한 위험성 때문에 세계 각국은 </a:t>
            </a:r>
            <a:r>
              <a:rPr lang="en-US" altLang="ko-KR" dirty="0"/>
              <a:t>GDPR, CCPA </a:t>
            </a:r>
            <a:r>
              <a:rPr lang="ko-KR" altLang="en-US" dirty="0"/>
              <a:t>등 데이터 보호 규제를 강화하고 있습니다</a:t>
            </a:r>
            <a:r>
              <a:rPr lang="en-US" altLang="ko-KR" dirty="0"/>
              <a:t>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"</a:t>
            </a:r>
            <a:r>
              <a:rPr lang="ko-KR" altLang="en-US" dirty="0"/>
              <a:t>이러한 문제에 대한 근본적인 해답은 </a:t>
            </a:r>
            <a:r>
              <a:rPr lang="en-US" altLang="ko-KR" dirty="0"/>
              <a:t>'Privacy-by-Design' </a:t>
            </a:r>
            <a:r>
              <a:rPr lang="ko-KR" altLang="en-US" dirty="0"/>
              <a:t>접근법입니다</a:t>
            </a:r>
            <a:r>
              <a:rPr lang="en-US" altLang="ko-KR" dirty="0"/>
              <a:t>. </a:t>
            </a:r>
            <a:r>
              <a:rPr lang="ko-KR" altLang="en-US" dirty="0"/>
              <a:t>이는 제품 개발 초기 단계부터 개인정보 보호 요소를 시스템에 </a:t>
            </a:r>
            <a:r>
              <a:rPr lang="ko-KR" altLang="en-US" dirty="0" err="1"/>
              <a:t>내재화하는</a:t>
            </a:r>
            <a:r>
              <a:rPr lang="ko-KR" altLang="en-US" dirty="0"/>
              <a:t> 철학입니다</a:t>
            </a:r>
            <a:r>
              <a:rPr lang="en-US" altLang="ko-KR" dirty="0"/>
              <a:t>. </a:t>
            </a:r>
            <a:r>
              <a:rPr lang="ko-KR" altLang="en-US" dirty="0"/>
              <a:t>저희가 제안하는 얼굴 </a:t>
            </a:r>
            <a:r>
              <a:rPr lang="ko-KR" altLang="en-US" dirty="0" err="1"/>
              <a:t>비식별</a:t>
            </a:r>
            <a:r>
              <a:rPr lang="ko-KR" altLang="en-US" dirty="0"/>
              <a:t> 파이프라인의 핵심 목표는 </a:t>
            </a:r>
            <a:r>
              <a:rPr lang="en-US" altLang="ko-KR" dirty="0"/>
              <a:t>'</a:t>
            </a:r>
            <a:r>
              <a:rPr lang="ko-KR" altLang="en-US" dirty="0"/>
              <a:t>영상 데이터의 활용 가치는 최대한 보존하면서</a:t>
            </a:r>
            <a:r>
              <a:rPr lang="en-US" altLang="ko-KR" dirty="0"/>
              <a:t>, </a:t>
            </a:r>
            <a:r>
              <a:rPr lang="ko-KR" altLang="en-US" dirty="0"/>
              <a:t>개인을 식별할 수 있는 민감 정보는 실시간으로 자동 제거</a:t>
            </a:r>
            <a:r>
              <a:rPr lang="en-US" altLang="ko-KR" dirty="0"/>
              <a:t>'</a:t>
            </a:r>
            <a:r>
              <a:rPr lang="ko-KR" altLang="en-US" dirty="0"/>
              <a:t>하는 것입니다</a:t>
            </a:r>
            <a:r>
              <a:rPr lang="en-US" altLang="ko-KR" dirty="0"/>
              <a:t>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"</a:t>
            </a:r>
            <a:r>
              <a:rPr lang="ko-KR" altLang="en-US" dirty="0"/>
              <a:t>비식별화 기술의 시장성을 살펴보면</a:t>
            </a:r>
            <a:r>
              <a:rPr lang="en-US" altLang="ko-KR" dirty="0"/>
              <a:t>, </a:t>
            </a:r>
            <a:r>
              <a:rPr lang="ko-KR" altLang="en-US" dirty="0"/>
              <a:t>안면 인식 시장이 </a:t>
            </a:r>
            <a:r>
              <a:rPr lang="en-US" altLang="ko-KR" dirty="0"/>
              <a:t>2022</a:t>
            </a:r>
            <a:r>
              <a:rPr lang="ko-KR" altLang="en-US" dirty="0"/>
              <a:t>년 </a:t>
            </a:r>
            <a:r>
              <a:rPr lang="en-US" altLang="ko-KR" dirty="0"/>
              <a:t>51</a:t>
            </a:r>
            <a:r>
              <a:rPr lang="ko-KR" altLang="en-US" dirty="0"/>
              <a:t>억 달러에서 </a:t>
            </a:r>
            <a:r>
              <a:rPr lang="en-US" altLang="ko-KR" dirty="0"/>
              <a:t>2030</a:t>
            </a:r>
            <a:r>
              <a:rPr lang="ko-KR" altLang="en-US" dirty="0"/>
              <a:t>년 </a:t>
            </a:r>
            <a:r>
              <a:rPr lang="en-US" altLang="ko-KR" dirty="0"/>
              <a:t>158</a:t>
            </a:r>
            <a:r>
              <a:rPr lang="ko-KR" altLang="en-US" dirty="0"/>
              <a:t>억 달러로 연평균 </a:t>
            </a:r>
            <a:r>
              <a:rPr lang="en-US" altLang="ko-KR" dirty="0"/>
              <a:t>14.9% </a:t>
            </a:r>
            <a:r>
              <a:rPr lang="ko-KR" altLang="en-US" dirty="0"/>
              <a:t>성장할 것으로 전망됩니다</a:t>
            </a:r>
            <a:r>
              <a:rPr lang="en-US" altLang="ko-KR" dirty="0"/>
              <a:t>. </a:t>
            </a:r>
            <a:r>
              <a:rPr lang="ko-KR" altLang="en-US" dirty="0"/>
              <a:t>영상 감시 시장도 </a:t>
            </a:r>
            <a:r>
              <a:rPr lang="en-US" altLang="ko-KR" dirty="0"/>
              <a:t>2024</a:t>
            </a:r>
            <a:r>
              <a:rPr lang="ko-KR" altLang="en-US" dirty="0"/>
              <a:t>년 </a:t>
            </a:r>
            <a:r>
              <a:rPr lang="en-US" altLang="ko-KR" dirty="0"/>
              <a:t>544</a:t>
            </a:r>
            <a:r>
              <a:rPr lang="ko-KR" altLang="en-US" dirty="0"/>
              <a:t>억 달러에서 </a:t>
            </a:r>
            <a:r>
              <a:rPr lang="en-US" altLang="ko-KR" dirty="0"/>
              <a:t>2030</a:t>
            </a:r>
            <a:r>
              <a:rPr lang="ko-KR" altLang="en-US" dirty="0"/>
              <a:t>년 </a:t>
            </a:r>
            <a:r>
              <a:rPr lang="en-US" altLang="ko-KR" dirty="0"/>
              <a:t>887</a:t>
            </a:r>
            <a:r>
              <a:rPr lang="ko-KR" altLang="en-US" dirty="0"/>
              <a:t>억 달러로 성장할 예정입니다</a:t>
            </a:r>
            <a:r>
              <a:rPr lang="en-US" altLang="ko-KR" dirty="0"/>
              <a:t>. </a:t>
            </a:r>
            <a:r>
              <a:rPr lang="ko-KR" altLang="en-US" dirty="0"/>
              <a:t>특히 비식별화 솔루션 시장은 법 집행 기관만으로도 </a:t>
            </a:r>
            <a:r>
              <a:rPr lang="en-US" altLang="ko-KR" dirty="0"/>
              <a:t>2024</a:t>
            </a:r>
            <a:r>
              <a:rPr lang="ko-KR" altLang="en-US" dirty="0"/>
              <a:t>년 </a:t>
            </a:r>
            <a:r>
              <a:rPr lang="en-US" altLang="ko-KR" dirty="0"/>
              <a:t>4</a:t>
            </a:r>
            <a:r>
              <a:rPr lang="ko-KR" altLang="en-US" dirty="0"/>
              <a:t>억 달러에서 </a:t>
            </a:r>
            <a:r>
              <a:rPr lang="en-US" altLang="ko-KR" dirty="0"/>
              <a:t>2033</a:t>
            </a:r>
            <a:r>
              <a:rPr lang="ko-KR" altLang="en-US" dirty="0"/>
              <a:t>년 </a:t>
            </a:r>
            <a:r>
              <a:rPr lang="en-US" altLang="ko-KR" dirty="0"/>
              <a:t>12</a:t>
            </a:r>
            <a:r>
              <a:rPr lang="ko-KR" altLang="en-US" dirty="0"/>
              <a:t>억 달러로 연평균 </a:t>
            </a:r>
            <a:r>
              <a:rPr lang="en-US" altLang="ko-KR" dirty="0"/>
              <a:t>14.2% </a:t>
            </a:r>
            <a:r>
              <a:rPr lang="ko-KR" altLang="en-US" dirty="0"/>
              <a:t>성장할 것으로 분석됩니다</a:t>
            </a:r>
            <a:r>
              <a:rPr lang="en-US" altLang="ko-KR" dirty="0"/>
              <a:t>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"</a:t>
            </a:r>
            <a:r>
              <a:rPr lang="ko-KR" altLang="en-US" dirty="0"/>
              <a:t>국내에서도 다양한 기업들이 비식별화 기술을 개발하고 있습니다</a:t>
            </a:r>
            <a:r>
              <a:rPr lang="en-US" altLang="ko-KR" dirty="0"/>
              <a:t>. </a:t>
            </a:r>
            <a:r>
              <a:rPr lang="ko-KR" altLang="en-US" dirty="0"/>
              <a:t>알체라는 스마트 시티 프로젝트에 참여하여 </a:t>
            </a:r>
            <a:r>
              <a:rPr lang="en-US" altLang="ko-KR" dirty="0"/>
              <a:t>AI CCTV </a:t>
            </a:r>
            <a:r>
              <a:rPr lang="ko-KR" altLang="en-US" dirty="0"/>
              <a:t>시스템을 구축했고</a:t>
            </a:r>
            <a:r>
              <a:rPr lang="en-US" altLang="ko-KR" dirty="0"/>
              <a:t>, </a:t>
            </a:r>
            <a:r>
              <a:rPr lang="ko-KR" altLang="en-US" dirty="0" err="1"/>
              <a:t>슈프리마는</a:t>
            </a:r>
            <a:r>
              <a:rPr lang="ko-KR" altLang="en-US" dirty="0"/>
              <a:t> </a:t>
            </a:r>
            <a:r>
              <a:rPr lang="ko-KR" altLang="en-US" dirty="0" err="1"/>
              <a:t>온디바이스</a:t>
            </a:r>
            <a:r>
              <a:rPr lang="ko-KR" altLang="en-US" dirty="0"/>
              <a:t> </a:t>
            </a:r>
            <a:r>
              <a:rPr lang="en-US" altLang="ko-KR" dirty="0"/>
              <a:t>AI </a:t>
            </a:r>
            <a:r>
              <a:rPr lang="ko-KR" altLang="en-US" dirty="0"/>
              <a:t>모듈을 개발했습니다</a:t>
            </a:r>
            <a:r>
              <a:rPr lang="en-US" altLang="ko-KR" dirty="0"/>
              <a:t>. </a:t>
            </a:r>
            <a:r>
              <a:rPr lang="ko-KR" altLang="en-US" dirty="0" err="1"/>
              <a:t>코오롱베니트와</a:t>
            </a:r>
            <a:r>
              <a:rPr lang="ko-KR" altLang="en-US" dirty="0"/>
              <a:t> </a:t>
            </a:r>
            <a:r>
              <a:rPr lang="ko-KR" altLang="en-US" dirty="0" err="1"/>
              <a:t>인피닉은</a:t>
            </a:r>
            <a:r>
              <a:rPr lang="ko-KR" altLang="en-US" dirty="0"/>
              <a:t> </a:t>
            </a:r>
            <a:r>
              <a:rPr lang="en-US" altLang="ko-KR" dirty="0"/>
              <a:t>'</a:t>
            </a:r>
            <a:r>
              <a:rPr lang="ko-KR" altLang="en-US" dirty="0" err="1"/>
              <a:t>하이디</a:t>
            </a:r>
            <a:r>
              <a:rPr lang="ko-KR" altLang="en-US" dirty="0"/>
              <a:t> </a:t>
            </a:r>
            <a:r>
              <a:rPr lang="en-US" altLang="ko-KR" dirty="0"/>
              <a:t>AI'</a:t>
            </a:r>
            <a:r>
              <a:rPr lang="ko-KR" altLang="en-US" dirty="0"/>
              <a:t>라는 자동 비식별화 솔루션을 출시했으며</a:t>
            </a:r>
            <a:r>
              <a:rPr lang="en-US" altLang="ko-KR" dirty="0"/>
              <a:t>, </a:t>
            </a:r>
            <a:r>
              <a:rPr lang="ko-KR" altLang="en-US" dirty="0"/>
              <a:t>앤트랩과 </a:t>
            </a:r>
            <a:r>
              <a:rPr lang="en-US" altLang="ko-KR" dirty="0"/>
              <a:t>KPST</a:t>
            </a:r>
            <a:r>
              <a:rPr lang="ko-KR" altLang="en-US" dirty="0"/>
              <a:t>는 실시간 비식별화 스트리밍 시스템을 개발하고 있습니다</a:t>
            </a:r>
            <a:r>
              <a:rPr lang="en-US" altLang="ko-KR" dirty="0"/>
              <a:t>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"</a:t>
            </a:r>
            <a:r>
              <a:rPr lang="ko-KR" altLang="en-US" dirty="0"/>
              <a:t>잠깐</a:t>
            </a:r>
            <a:r>
              <a:rPr lang="en-US" altLang="ko-KR" dirty="0"/>
              <a:t>, </a:t>
            </a:r>
            <a:r>
              <a:rPr lang="ko-KR" altLang="en-US" dirty="0"/>
              <a:t>여기서 재미있는 역설을 하나 소개하겠습니다</a:t>
            </a:r>
            <a:r>
              <a:rPr lang="en-US" altLang="ko-KR" dirty="0"/>
              <a:t>. '</a:t>
            </a:r>
            <a:r>
              <a:rPr lang="ko-KR" altLang="en-US" dirty="0"/>
              <a:t>얼굴을 가리면 오히려 더 눈에 띈다</a:t>
            </a:r>
            <a:r>
              <a:rPr lang="en-US" altLang="ko-KR" dirty="0"/>
              <a:t>'</a:t>
            </a:r>
            <a:r>
              <a:rPr lang="ko-KR" altLang="en-US" dirty="0"/>
              <a:t>는 말이 있죠</a:t>
            </a:r>
            <a:r>
              <a:rPr lang="en-US" altLang="ko-KR" dirty="0"/>
              <a:t>? </a:t>
            </a:r>
            <a:r>
              <a:rPr lang="ko-KR" altLang="en-US" dirty="0"/>
              <a:t>마치 마스크를 쓰면 더 신비로워 보이는 것처럼 말입니다</a:t>
            </a:r>
            <a:r>
              <a:rPr lang="en-US" altLang="ko-KR" dirty="0"/>
              <a:t>. </a:t>
            </a:r>
            <a:r>
              <a:rPr lang="ko-KR" altLang="en-US" dirty="0"/>
              <a:t>하지만 비식별화의 진정한 목적은 </a:t>
            </a:r>
            <a:r>
              <a:rPr lang="en-US" altLang="ko-KR" dirty="0"/>
              <a:t>'</a:t>
            </a:r>
            <a:r>
              <a:rPr lang="ko-KR" altLang="en-US" dirty="0"/>
              <a:t>보이지 않게</a:t>
            </a:r>
            <a:r>
              <a:rPr lang="en-US" altLang="ko-KR" dirty="0"/>
              <a:t>' </a:t>
            </a:r>
            <a:r>
              <a:rPr lang="ko-KR" altLang="en-US" dirty="0"/>
              <a:t>하는 것이 아니라 </a:t>
            </a:r>
            <a:r>
              <a:rPr lang="en-US" altLang="ko-KR" dirty="0"/>
              <a:t>'</a:t>
            </a:r>
            <a:r>
              <a:rPr lang="ko-KR" altLang="en-US" dirty="0"/>
              <a:t>식별되지 않게</a:t>
            </a:r>
            <a:r>
              <a:rPr lang="en-US" altLang="ko-KR" dirty="0"/>
              <a:t>' </a:t>
            </a:r>
            <a:r>
              <a:rPr lang="ko-KR" altLang="en-US" dirty="0"/>
              <a:t>하는 것입니다</a:t>
            </a:r>
            <a:r>
              <a:rPr lang="en-US" altLang="ko-KR" dirty="0"/>
              <a:t>. </a:t>
            </a:r>
            <a:r>
              <a:rPr lang="ko-KR" altLang="en-US" dirty="0"/>
              <a:t>이것이 바로 우리 기술의 핵심 철학입니다</a:t>
            </a:r>
            <a:r>
              <a:rPr lang="en-US" altLang="ko-KR" dirty="0"/>
              <a:t>!"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"</a:t>
            </a:r>
            <a:r>
              <a:rPr lang="ko-KR" altLang="en-US" dirty="0"/>
              <a:t>프로젝트 진행 일정을 말씀드리겠습니다</a:t>
            </a:r>
            <a:r>
              <a:rPr lang="en-US" altLang="ko-KR" dirty="0"/>
              <a:t>. 1</a:t>
            </a:r>
            <a:r>
              <a:rPr lang="ko-KR" altLang="en-US" dirty="0"/>
              <a:t>단계에서는 요구사항 분석과 기술 조사를 진행했고</a:t>
            </a:r>
            <a:r>
              <a:rPr lang="en-US" altLang="ko-KR" dirty="0"/>
              <a:t>, 2</a:t>
            </a:r>
            <a:r>
              <a:rPr lang="ko-KR" altLang="en-US" dirty="0"/>
              <a:t>단계에서는 </a:t>
            </a:r>
            <a:r>
              <a:rPr lang="en-US" altLang="ko-KR" dirty="0"/>
              <a:t>WIDER FACE </a:t>
            </a:r>
            <a:r>
              <a:rPr lang="ko-KR" altLang="en-US" dirty="0"/>
              <a:t>데이터셋을 활용한 얼굴 탐지 모델 개발과 </a:t>
            </a:r>
            <a:r>
              <a:rPr lang="en-US" altLang="ko-KR" dirty="0" err="1"/>
              <a:t>sface</a:t>
            </a:r>
            <a:r>
              <a:rPr lang="en-US" altLang="ko-KR" dirty="0"/>
              <a:t> </a:t>
            </a:r>
            <a:r>
              <a:rPr lang="ko-KR" altLang="en-US" dirty="0" err="1"/>
              <a:t>임베딩</a:t>
            </a:r>
            <a:r>
              <a:rPr lang="ko-KR" altLang="en-US" dirty="0"/>
              <a:t> 기술을 구현했습니다</a:t>
            </a:r>
            <a:r>
              <a:rPr lang="en-US" altLang="ko-KR" dirty="0"/>
              <a:t>. 3</a:t>
            </a:r>
            <a:r>
              <a:rPr lang="ko-KR" altLang="en-US" dirty="0"/>
              <a:t>단계에서는 파이프라인 통합과 성능 최적화를 수행했으며</a:t>
            </a:r>
            <a:r>
              <a:rPr lang="en-US" altLang="ko-KR" dirty="0"/>
              <a:t>, 4</a:t>
            </a:r>
            <a:r>
              <a:rPr lang="ko-KR" altLang="en-US" dirty="0"/>
              <a:t>단계에서는 실제 </a:t>
            </a:r>
            <a:r>
              <a:rPr lang="en-US" altLang="ko-KR" dirty="0"/>
              <a:t>CCTV </a:t>
            </a:r>
            <a:r>
              <a:rPr lang="ko-KR" altLang="en-US" dirty="0"/>
              <a:t>환경에서의 테스트와 검증을 완료했습니다</a:t>
            </a:r>
            <a:r>
              <a:rPr lang="en-US" altLang="ko-KR" dirty="0"/>
              <a:t>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79.png"/><Relationship Id="rId3" Type="http://schemas.openxmlformats.org/officeDocument/2006/relationships/image" Target="../media/image1.png"/><Relationship Id="rId21" Type="http://schemas.openxmlformats.org/officeDocument/2006/relationships/image" Target="../media/image124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20.png"/><Relationship Id="rId20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24" Type="http://schemas.openxmlformats.org/officeDocument/2006/relationships/image" Target="../media/image6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23" Type="http://schemas.openxmlformats.org/officeDocument/2006/relationships/image" Target="../media/image126.png"/><Relationship Id="rId10" Type="http://schemas.openxmlformats.org/officeDocument/2006/relationships/image" Target="../media/image114.png"/><Relationship Id="rId19" Type="http://schemas.openxmlformats.org/officeDocument/2006/relationships/image" Target="../media/image122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Relationship Id="rId22" Type="http://schemas.openxmlformats.org/officeDocument/2006/relationships/image" Target="../media/image1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5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11" Type="http://schemas.openxmlformats.org/officeDocument/2006/relationships/image" Target="../media/image56.png"/><Relationship Id="rId5" Type="http://schemas.openxmlformats.org/officeDocument/2006/relationships/image" Target="../media/image129.png"/><Relationship Id="rId15" Type="http://schemas.openxmlformats.org/officeDocument/2006/relationships/image" Target="../media/image42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1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1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17" Type="http://schemas.openxmlformats.org/officeDocument/2006/relationships/image" Target="../media/image149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22.png"/><Relationship Id="rId15" Type="http://schemas.openxmlformats.org/officeDocument/2006/relationships/image" Target="../media/image147.png"/><Relationship Id="rId10" Type="http://schemas.openxmlformats.org/officeDocument/2006/relationships/image" Target="../media/image142.png"/><Relationship Id="rId4" Type="http://schemas.openxmlformats.org/officeDocument/2006/relationships/image" Target="../media/image137.png"/><Relationship Id="rId9" Type="http://schemas.openxmlformats.org/officeDocument/2006/relationships/image" Target="../media/image141.png"/><Relationship Id="rId14" Type="http://schemas.openxmlformats.org/officeDocument/2006/relationships/image" Target="../media/image1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72.png"/><Relationship Id="rId10" Type="http://schemas.openxmlformats.org/officeDocument/2006/relationships/image" Target="../media/image155.png"/><Relationship Id="rId4" Type="http://schemas.openxmlformats.org/officeDocument/2006/relationships/image" Target="../media/image2.png"/><Relationship Id="rId9" Type="http://schemas.openxmlformats.org/officeDocument/2006/relationships/image" Target="../media/image1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58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2.jpg"/><Relationship Id="rId4" Type="http://schemas.openxmlformats.org/officeDocument/2006/relationships/image" Target="../media/image17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4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5.png"/><Relationship Id="rId18" Type="http://schemas.openxmlformats.org/officeDocument/2006/relationships/image" Target="../media/image190.png"/><Relationship Id="rId3" Type="http://schemas.openxmlformats.org/officeDocument/2006/relationships/image" Target="../media/image175.png"/><Relationship Id="rId21" Type="http://schemas.openxmlformats.org/officeDocument/2006/relationships/image" Target="../media/image193.png"/><Relationship Id="rId7" Type="http://schemas.openxmlformats.org/officeDocument/2006/relationships/image" Target="../media/image179.png"/><Relationship Id="rId12" Type="http://schemas.openxmlformats.org/officeDocument/2006/relationships/image" Target="../media/image184.png"/><Relationship Id="rId17" Type="http://schemas.openxmlformats.org/officeDocument/2006/relationships/image" Target="../media/image189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88.png"/><Relationship Id="rId20" Type="http://schemas.openxmlformats.org/officeDocument/2006/relationships/image" Target="../media/image1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8.png"/><Relationship Id="rId11" Type="http://schemas.openxmlformats.org/officeDocument/2006/relationships/image" Target="../media/image183.png"/><Relationship Id="rId5" Type="http://schemas.openxmlformats.org/officeDocument/2006/relationships/image" Target="../media/image177.png"/><Relationship Id="rId15" Type="http://schemas.openxmlformats.org/officeDocument/2006/relationships/image" Target="../media/image187.png"/><Relationship Id="rId10" Type="http://schemas.openxmlformats.org/officeDocument/2006/relationships/image" Target="../media/image182.png"/><Relationship Id="rId19" Type="http://schemas.openxmlformats.org/officeDocument/2006/relationships/image" Target="../media/image191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Relationship Id="rId14" Type="http://schemas.openxmlformats.org/officeDocument/2006/relationships/image" Target="../media/image18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openxmlformats.org/officeDocument/2006/relationships/image" Target="../media/image202.png"/><Relationship Id="rId3" Type="http://schemas.openxmlformats.org/officeDocument/2006/relationships/image" Target="../media/image1.png"/><Relationship Id="rId7" Type="http://schemas.openxmlformats.org/officeDocument/2006/relationships/image" Target="../media/image196.png"/><Relationship Id="rId12" Type="http://schemas.openxmlformats.org/officeDocument/2006/relationships/image" Target="../media/image201.png"/><Relationship Id="rId17" Type="http://schemas.openxmlformats.org/officeDocument/2006/relationships/image" Target="../media/image205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2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png"/><Relationship Id="rId11" Type="http://schemas.openxmlformats.org/officeDocument/2006/relationships/image" Target="../media/image200.png"/><Relationship Id="rId5" Type="http://schemas.openxmlformats.org/officeDocument/2006/relationships/image" Target="../media/image194.jpg"/><Relationship Id="rId15" Type="http://schemas.openxmlformats.org/officeDocument/2006/relationships/image" Target="../media/image64.png"/><Relationship Id="rId10" Type="http://schemas.openxmlformats.org/officeDocument/2006/relationships/image" Target="../media/image199.png"/><Relationship Id="rId4" Type="http://schemas.openxmlformats.org/officeDocument/2006/relationships/image" Target="../media/image2.png"/><Relationship Id="rId9" Type="http://schemas.openxmlformats.org/officeDocument/2006/relationships/image" Target="../media/image198.png"/><Relationship Id="rId14" Type="http://schemas.openxmlformats.org/officeDocument/2006/relationships/image" Target="../media/image20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35.png"/><Relationship Id="rId18" Type="http://schemas.openxmlformats.org/officeDocument/2006/relationships/image" Target="../media/image216.png"/><Relationship Id="rId26" Type="http://schemas.openxmlformats.org/officeDocument/2006/relationships/image" Target="../media/image224.png"/><Relationship Id="rId3" Type="http://schemas.openxmlformats.org/officeDocument/2006/relationships/image" Target="../media/image1.png"/><Relationship Id="rId21" Type="http://schemas.openxmlformats.org/officeDocument/2006/relationships/image" Target="../media/image219.png"/><Relationship Id="rId7" Type="http://schemas.openxmlformats.org/officeDocument/2006/relationships/image" Target="../media/image207.png"/><Relationship Id="rId12" Type="http://schemas.openxmlformats.org/officeDocument/2006/relationships/image" Target="../media/image211.png"/><Relationship Id="rId17" Type="http://schemas.openxmlformats.org/officeDocument/2006/relationships/image" Target="../media/image215.png"/><Relationship Id="rId25" Type="http://schemas.openxmlformats.org/officeDocument/2006/relationships/image" Target="../media/image223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14.png"/><Relationship Id="rId20" Type="http://schemas.openxmlformats.org/officeDocument/2006/relationships/image" Target="../media/image2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6.png"/><Relationship Id="rId11" Type="http://schemas.openxmlformats.org/officeDocument/2006/relationships/image" Target="../media/image210.png"/><Relationship Id="rId24" Type="http://schemas.openxmlformats.org/officeDocument/2006/relationships/image" Target="../media/image222.png"/><Relationship Id="rId5" Type="http://schemas.openxmlformats.org/officeDocument/2006/relationships/image" Target="../media/image129.png"/><Relationship Id="rId15" Type="http://schemas.openxmlformats.org/officeDocument/2006/relationships/image" Target="../media/image213.png"/><Relationship Id="rId23" Type="http://schemas.openxmlformats.org/officeDocument/2006/relationships/image" Target="../media/image221.png"/><Relationship Id="rId10" Type="http://schemas.openxmlformats.org/officeDocument/2006/relationships/image" Target="../media/image209.png"/><Relationship Id="rId19" Type="http://schemas.openxmlformats.org/officeDocument/2006/relationships/image" Target="../media/image217.png"/><Relationship Id="rId4" Type="http://schemas.openxmlformats.org/officeDocument/2006/relationships/image" Target="../media/image2.png"/><Relationship Id="rId9" Type="http://schemas.openxmlformats.org/officeDocument/2006/relationships/image" Target="../media/image208.png"/><Relationship Id="rId14" Type="http://schemas.openxmlformats.org/officeDocument/2006/relationships/image" Target="../media/image212.png"/><Relationship Id="rId22" Type="http://schemas.openxmlformats.org/officeDocument/2006/relationships/image" Target="../media/image220.png"/><Relationship Id="rId27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openxmlformats.org/officeDocument/2006/relationships/image" Target="../media/image232.png"/><Relationship Id="rId18" Type="http://schemas.openxmlformats.org/officeDocument/2006/relationships/image" Target="../media/image237.png"/><Relationship Id="rId3" Type="http://schemas.openxmlformats.org/officeDocument/2006/relationships/image" Target="../media/image1.png"/><Relationship Id="rId21" Type="http://schemas.openxmlformats.org/officeDocument/2006/relationships/image" Target="../media/image6.png"/><Relationship Id="rId7" Type="http://schemas.openxmlformats.org/officeDocument/2006/relationships/image" Target="../media/image227.png"/><Relationship Id="rId12" Type="http://schemas.openxmlformats.org/officeDocument/2006/relationships/image" Target="../media/image231.png"/><Relationship Id="rId17" Type="http://schemas.openxmlformats.org/officeDocument/2006/relationships/image" Target="../media/image236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35.png"/><Relationship Id="rId20" Type="http://schemas.openxmlformats.org/officeDocument/2006/relationships/image" Target="../media/image2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7.png"/><Relationship Id="rId5" Type="http://schemas.openxmlformats.org/officeDocument/2006/relationships/image" Target="../media/image226.png"/><Relationship Id="rId15" Type="http://schemas.openxmlformats.org/officeDocument/2006/relationships/image" Target="../media/image234.png"/><Relationship Id="rId10" Type="http://schemas.openxmlformats.org/officeDocument/2006/relationships/image" Target="../media/image230.png"/><Relationship Id="rId19" Type="http://schemas.openxmlformats.org/officeDocument/2006/relationships/image" Target="../media/image238.png"/><Relationship Id="rId4" Type="http://schemas.openxmlformats.org/officeDocument/2006/relationships/image" Target="../media/image225.png"/><Relationship Id="rId9" Type="http://schemas.openxmlformats.org/officeDocument/2006/relationships/image" Target="../media/image229.png"/><Relationship Id="rId14" Type="http://schemas.openxmlformats.org/officeDocument/2006/relationships/image" Target="../media/image23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13" Type="http://schemas.openxmlformats.org/officeDocument/2006/relationships/image" Target="../media/image250.png"/><Relationship Id="rId3" Type="http://schemas.openxmlformats.org/officeDocument/2006/relationships/image" Target="../media/image240.png"/><Relationship Id="rId7" Type="http://schemas.openxmlformats.org/officeDocument/2006/relationships/image" Target="../media/image244.png"/><Relationship Id="rId12" Type="http://schemas.openxmlformats.org/officeDocument/2006/relationships/image" Target="../media/image2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3.png"/><Relationship Id="rId11" Type="http://schemas.openxmlformats.org/officeDocument/2006/relationships/image" Target="../media/image248.png"/><Relationship Id="rId5" Type="http://schemas.openxmlformats.org/officeDocument/2006/relationships/image" Target="../media/image242.png"/><Relationship Id="rId10" Type="http://schemas.openxmlformats.org/officeDocument/2006/relationships/image" Target="../media/image247.png"/><Relationship Id="rId4" Type="http://schemas.openxmlformats.org/officeDocument/2006/relationships/image" Target="../media/image241.png"/><Relationship Id="rId9" Type="http://schemas.openxmlformats.org/officeDocument/2006/relationships/image" Target="../media/image246.png"/><Relationship Id="rId14" Type="http://schemas.openxmlformats.org/officeDocument/2006/relationships/image" Target="../media/image25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4" Type="http://schemas.openxmlformats.org/officeDocument/2006/relationships/image" Target="../media/image2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72.pn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4" Type="http://schemas.openxmlformats.org/officeDocument/2006/relationships/image" Target="../media/image2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18" Type="http://schemas.openxmlformats.org/officeDocument/2006/relationships/image" Target="../media/image10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17" Type="http://schemas.openxmlformats.org/officeDocument/2006/relationships/image" Target="../media/image10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72.png"/><Relationship Id="rId15" Type="http://schemas.openxmlformats.org/officeDocument/2006/relationships/image" Target="../media/image104.png"/><Relationship Id="rId10" Type="http://schemas.openxmlformats.org/officeDocument/2006/relationships/image" Target="../media/image99.png"/><Relationship Id="rId19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https://picture-search.skywork.ai/aippt/image/sheet/9809cb0327a8a3e8cfc06cb0f5c0ad1f_crop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1116806"/>
            <a:ext cx="1556445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3593306"/>
            <a:ext cx="4876800" cy="214788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096000"/>
            <a:ext cx="12192000" cy="76200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143000" y="1193006"/>
            <a:ext cx="131909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kern="0" spc="48" dirty="0">
                <a:solidFill>
                  <a:srgbClr val="16653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인공지능 연구소</a:t>
            </a:r>
            <a:endParaRPr lang="en-US" sz="1200" dirty="0"/>
          </a:p>
        </p:txBody>
      </p:sp>
      <p:sp>
        <p:nvSpPr>
          <p:cNvPr id="9" name="Text 1"/>
          <p:cNvSpPr/>
          <p:nvPr/>
        </p:nvSpPr>
        <p:spPr>
          <a:xfrm>
            <a:off x="914400" y="1650206"/>
            <a:ext cx="4876800" cy="1714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4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얼굴 비식별화 파이프라인 설계 프로젝트</a:t>
            </a:r>
            <a:endParaRPr lang="en-US" sz="4500" dirty="0"/>
          </a:p>
        </p:txBody>
      </p:sp>
      <p:sp>
        <p:nvSpPr>
          <p:cNvPr id="10" name="Text 2"/>
          <p:cNvSpPr/>
          <p:nvPr/>
        </p:nvSpPr>
        <p:spPr>
          <a:xfrm>
            <a:off x="1104900" y="3783806"/>
            <a:ext cx="44958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ko-KR" altLang="en-US" sz="2250" dirty="0"/>
              <a:t>발표자</a:t>
            </a:r>
            <a:r>
              <a:rPr lang="en-US" altLang="ko-KR" sz="2250" dirty="0"/>
              <a:t>	: </a:t>
            </a:r>
            <a:r>
              <a:rPr lang="ko-KR" altLang="en-US" sz="2250" dirty="0"/>
              <a:t>조민성</a:t>
            </a:r>
            <a:endParaRPr lang="en-US" altLang="ko-KR" sz="2250" dirty="0"/>
          </a:p>
          <a:p>
            <a:pPr marL="0" indent="0">
              <a:lnSpc>
                <a:spcPts val="2700"/>
              </a:lnSpc>
              <a:buNone/>
            </a:pPr>
            <a:r>
              <a:rPr lang="ko-KR" altLang="en-US" sz="2250" dirty="0" err="1"/>
              <a:t>팀명</a:t>
            </a:r>
            <a:r>
              <a:rPr lang="ko-KR" altLang="en-US" sz="2250" dirty="0"/>
              <a:t>    </a:t>
            </a:r>
            <a:r>
              <a:rPr lang="en-US" altLang="ko-KR" sz="2250" dirty="0"/>
              <a:t>	:</a:t>
            </a:r>
            <a:r>
              <a:rPr lang="ko-KR" altLang="en-US" sz="2250" dirty="0"/>
              <a:t>얼굴을 가려</a:t>
            </a:r>
            <a:endParaRPr lang="en-US" sz="2250" dirty="0"/>
          </a:p>
        </p:txBody>
      </p:sp>
      <p:sp>
        <p:nvSpPr>
          <p:cNvPr id="11" name="Text 3"/>
          <p:cNvSpPr/>
          <p:nvPr/>
        </p:nvSpPr>
        <p:spPr>
          <a:xfrm>
            <a:off x="1104900" y="4622006"/>
            <a:ext cx="4495800" cy="92868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38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영상 데이터의 가치는 최대한 보존하면서
개인 식별 정보는 자동으로 제거하는
AI 기반 솔루션</a:t>
            </a:r>
            <a:endParaRPr lang="en-US" sz="1500" dirty="0"/>
          </a:p>
        </p:txBody>
      </p:sp>
      <p:sp>
        <p:nvSpPr>
          <p:cNvPr id="12" name="Text 4"/>
          <p:cNvSpPr/>
          <p:nvPr/>
        </p:nvSpPr>
        <p:spPr>
          <a:xfrm>
            <a:off x="914400" y="6286500"/>
            <a:ext cx="7315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>
                    <a:alpha val="8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2025.10.30</a:t>
            </a:r>
            <a:endParaRPr lang="en-US" sz="10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371600"/>
            <a:ext cx="8534400" cy="9144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1609725"/>
            <a:ext cx="190500" cy="190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2667000"/>
            <a:ext cx="2416969" cy="185737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4734" y="2857500"/>
            <a:ext cx="571500" cy="571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7609" y="2971800"/>
            <a:ext cx="285750" cy="342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4219" y="3443288"/>
            <a:ext cx="142875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2344" y="2667000"/>
            <a:ext cx="2416969" cy="185737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35078" y="2857500"/>
            <a:ext cx="571500" cy="571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7953" y="2971800"/>
            <a:ext cx="285750" cy="3429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24563" y="3443288"/>
            <a:ext cx="142875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62688" y="2667000"/>
            <a:ext cx="2416969" cy="1857375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85422" y="2857500"/>
            <a:ext cx="571500" cy="571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90197" y="2971800"/>
            <a:ext cx="361950" cy="3429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4906" y="3443288"/>
            <a:ext cx="142875" cy="304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13031" y="2667000"/>
            <a:ext cx="2416969" cy="1857375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935766" y="2857500"/>
            <a:ext cx="571500" cy="5715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097691" y="2971800"/>
            <a:ext cx="247650" cy="3429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28800" y="4829175"/>
            <a:ext cx="8534400" cy="13335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019300" y="5067300"/>
            <a:ext cx="190500" cy="1905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019300" y="5438775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787801" y="5438775"/>
            <a:ext cx="15240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56450" y="5438775"/>
            <a:ext cx="1905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0" y="6096000"/>
            <a:ext cx="12192000" cy="762000"/>
          </a:xfrm>
          <a:prstGeom prst="rect">
            <a:avLst/>
          </a:prstGeom>
        </p:spPr>
      </p:pic>
      <p:sp>
        <p:nvSpPr>
          <p:cNvPr id="26" name="Text 0"/>
          <p:cNvSpPr/>
          <p:nvPr/>
        </p:nvSpPr>
        <p:spPr>
          <a:xfrm>
            <a:off x="762000" y="609600"/>
            <a:ext cx="590931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핵심 기술 파이프라인 개요</a:t>
            </a:r>
            <a:endParaRPr lang="en-US" sz="3600" dirty="0"/>
          </a:p>
        </p:txBody>
      </p:sp>
      <p:sp>
        <p:nvSpPr>
          <p:cNvPr id="27" name="Text 1"/>
          <p:cNvSpPr/>
          <p:nvPr/>
        </p:nvSpPr>
        <p:spPr>
          <a:xfrm>
            <a:off x="1257300" y="1562100"/>
            <a:ext cx="81534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Privacy-by-Design 원칙을 따르는 자동화된 파이프라인은 개인을 "인식"하거나 영구적으로 "추적"하는 정보를 생성하지 않고, 오직 비식별화 처리만을 위해 일시적인 정보를 활용하고 파기합니다.</a:t>
            </a:r>
            <a:endParaRPr lang="en-US" sz="1500" dirty="0"/>
          </a:p>
        </p:txBody>
      </p:sp>
      <p:sp>
        <p:nvSpPr>
          <p:cNvPr id="28" name="Text 2"/>
          <p:cNvSpPr/>
          <p:nvPr/>
        </p:nvSpPr>
        <p:spPr>
          <a:xfrm>
            <a:off x="748903" y="3571875"/>
            <a:ext cx="2443163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1단계: 탐지</a:t>
            </a:r>
            <a:endParaRPr lang="en-US" sz="1800" dirty="0"/>
          </a:p>
        </p:txBody>
      </p:sp>
      <p:sp>
        <p:nvSpPr>
          <p:cNvPr id="29" name="Text 3"/>
          <p:cNvSpPr/>
          <p:nvPr/>
        </p:nvSpPr>
        <p:spPr>
          <a:xfrm>
            <a:off x="952500" y="3952875"/>
            <a:ext cx="2035969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입력 영상에서 사람의 얼굴 영역을 정확하게 찾아냅니다.</a:t>
            </a:r>
            <a:endParaRPr lang="en-US" sz="1050" dirty="0"/>
          </a:p>
        </p:txBody>
      </p:sp>
      <p:sp>
        <p:nvSpPr>
          <p:cNvPr id="30" name="Text 4"/>
          <p:cNvSpPr/>
          <p:nvPr/>
        </p:nvSpPr>
        <p:spPr>
          <a:xfrm>
            <a:off x="3499247" y="3571875"/>
            <a:ext cx="2443163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2단계: 임베딩</a:t>
            </a:r>
            <a:endParaRPr lang="en-US" sz="1800" dirty="0"/>
          </a:p>
        </p:txBody>
      </p:sp>
      <p:sp>
        <p:nvSpPr>
          <p:cNvPr id="31" name="Text 5"/>
          <p:cNvSpPr/>
          <p:nvPr/>
        </p:nvSpPr>
        <p:spPr>
          <a:xfrm>
            <a:off x="3702844" y="3952875"/>
            <a:ext cx="2035969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탐지된 얼굴의 고유한 시각적 특징을 추출하여 벡터로 변환합니다.</a:t>
            </a:r>
            <a:endParaRPr lang="en-US" sz="1050" dirty="0"/>
          </a:p>
        </p:txBody>
      </p:sp>
      <p:sp>
        <p:nvSpPr>
          <p:cNvPr id="32" name="Text 6"/>
          <p:cNvSpPr/>
          <p:nvPr/>
        </p:nvSpPr>
        <p:spPr>
          <a:xfrm>
            <a:off x="6249591" y="3571875"/>
            <a:ext cx="2443163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3단계: 매칭</a:t>
            </a:r>
            <a:endParaRPr lang="en-US" sz="1800" dirty="0"/>
          </a:p>
        </p:txBody>
      </p:sp>
      <p:sp>
        <p:nvSpPr>
          <p:cNvPr id="33" name="Text 7"/>
          <p:cNvSpPr/>
          <p:nvPr/>
        </p:nvSpPr>
        <p:spPr>
          <a:xfrm>
            <a:off x="6453188" y="3952875"/>
            <a:ext cx="2035969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동일 인물일 확률이 높은 얼굴들을 찾아내고 임시 ID를 부여합니다.</a:t>
            </a:r>
            <a:endParaRPr lang="en-US" sz="1050" dirty="0"/>
          </a:p>
        </p:txBody>
      </p:sp>
      <p:sp>
        <p:nvSpPr>
          <p:cNvPr id="34" name="Text 8"/>
          <p:cNvSpPr/>
          <p:nvPr/>
        </p:nvSpPr>
        <p:spPr>
          <a:xfrm>
            <a:off x="8999934" y="3571875"/>
            <a:ext cx="2443163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4단계: 비식별화</a:t>
            </a:r>
            <a:endParaRPr lang="en-US" sz="1800" dirty="0"/>
          </a:p>
        </p:txBody>
      </p:sp>
      <p:sp>
        <p:nvSpPr>
          <p:cNvPr id="35" name="Text 9"/>
          <p:cNvSpPr/>
          <p:nvPr/>
        </p:nvSpPr>
        <p:spPr>
          <a:xfrm>
            <a:off x="9203531" y="3952875"/>
            <a:ext cx="2035969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임시 ID가 부여된 얼굴 영역에 블러 또는 모자이크를 적용합니다.</a:t>
            </a:r>
            <a:endParaRPr lang="en-US" sz="1050" dirty="0"/>
          </a:p>
        </p:txBody>
      </p:sp>
      <p:sp>
        <p:nvSpPr>
          <p:cNvPr id="36" name="Text 10"/>
          <p:cNvSpPr/>
          <p:nvPr/>
        </p:nvSpPr>
        <p:spPr>
          <a:xfrm>
            <a:off x="2286000" y="5019675"/>
            <a:ext cx="8153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파이프라인의 주요 특징</a:t>
            </a:r>
            <a:endParaRPr lang="en-US" sz="1500" dirty="0"/>
          </a:p>
        </p:txBody>
      </p:sp>
      <p:sp>
        <p:nvSpPr>
          <p:cNvPr id="37" name="Text 11"/>
          <p:cNvSpPr/>
          <p:nvPr/>
        </p:nvSpPr>
        <p:spPr>
          <a:xfrm>
            <a:off x="2247900" y="5400675"/>
            <a:ext cx="2387501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모든 처리는 영상 스트림 내에서 휘발성으로 이루어지며, 개인 식별과 관련된 모든 정보가 파기됩니다.</a:t>
            </a:r>
            <a:endParaRPr lang="en-US" sz="1050" dirty="0"/>
          </a:p>
        </p:txBody>
      </p:sp>
      <p:sp>
        <p:nvSpPr>
          <p:cNvPr id="38" name="Text 12"/>
          <p:cNvSpPr/>
          <p:nvPr/>
        </p:nvSpPr>
        <p:spPr>
          <a:xfrm>
            <a:off x="5016401" y="5400675"/>
            <a:ext cx="23876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'추적 금지' 원칙을 기술적으로 구현한 것입니다.</a:t>
            </a:r>
            <a:endParaRPr lang="en-US" sz="1050" dirty="0"/>
          </a:p>
        </p:txBody>
      </p:sp>
      <p:sp>
        <p:nvSpPr>
          <p:cNvPr id="39" name="Text 13"/>
          <p:cNvSpPr/>
          <p:nvPr/>
        </p:nvSpPr>
        <p:spPr>
          <a:xfrm>
            <a:off x="7823150" y="5400675"/>
            <a:ext cx="2349401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데이터의 활용 가치는 최대한 보존하면서, 개인을 식별할 수 있는 민감 정보는 자동으로 제거합니다.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5438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75438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9906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257300"/>
            <a:ext cx="5181600" cy="2133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3619500"/>
            <a:ext cx="5181600" cy="30861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4324350"/>
            <a:ext cx="457200" cy="4572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263" y="4419600"/>
            <a:ext cx="219075" cy="2667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5086350"/>
            <a:ext cx="385018" cy="4572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9197" y="5181600"/>
            <a:ext cx="142875" cy="266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5848350"/>
            <a:ext cx="457200" cy="457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1550" y="5943600"/>
            <a:ext cx="190500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800" y="1257300"/>
            <a:ext cx="5181600" cy="57912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29400" y="2971800"/>
            <a:ext cx="4724400" cy="2438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29400" y="601980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29400" y="632460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29400" y="6629400"/>
            <a:ext cx="152400" cy="15240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609600" y="4572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얼굴 탐지 기술: FaceDetectorYN</a:t>
            </a:r>
            <a:endParaRPr lang="en-US" sz="2700" dirty="0"/>
          </a:p>
        </p:txBody>
      </p:sp>
      <p:sp>
        <p:nvSpPr>
          <p:cNvPr id="19" name="Text 1"/>
          <p:cNvSpPr/>
          <p:nvPr/>
        </p:nvSpPr>
        <p:spPr>
          <a:xfrm>
            <a:off x="838200" y="1485900"/>
            <a:ext cx="47244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FaceDetectorYN 소개</a:t>
            </a:r>
            <a:endParaRPr lang="en-US" sz="1800" dirty="0"/>
          </a:p>
        </p:txBody>
      </p:sp>
      <p:sp>
        <p:nvSpPr>
          <p:cNvPr id="20" name="Text 2"/>
          <p:cNvSpPr/>
          <p:nvPr/>
        </p:nvSpPr>
        <p:spPr>
          <a:xfrm>
            <a:off x="838200" y="1943100"/>
            <a:ext cx="4724400" cy="1066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OpenCV의 DNN 모듈에 포함된 </a:t>
            </a:r>
            <a:r>
              <a:rPr lang="en-US" sz="13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cv::FaceDetectorYN</a:t>
            </a:r>
            <a:r>
              <a:rPr lang="en-US" sz="13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은 YuNet이라는 딥러닝 모델에 기반한 얼굴 탐지기입니다. 얼굴 탐지를 위한 핵심 기술로, 정확도와 속도, 객체 다양성에 강건한 성능을 자랑합니다.</a:t>
            </a:r>
            <a:endParaRPr lang="en-US" sz="1350" dirty="0"/>
          </a:p>
        </p:txBody>
      </p:sp>
      <p:sp>
        <p:nvSpPr>
          <p:cNvPr id="21" name="Text 3"/>
          <p:cNvSpPr/>
          <p:nvPr/>
        </p:nvSpPr>
        <p:spPr>
          <a:xfrm>
            <a:off x="838200" y="3848100"/>
            <a:ext cx="47244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장점</a:t>
            </a:r>
            <a:endParaRPr lang="en-US" sz="1800" dirty="0"/>
          </a:p>
        </p:txBody>
      </p:sp>
      <p:sp>
        <p:nvSpPr>
          <p:cNvPr id="22" name="Text 4"/>
          <p:cNvSpPr/>
          <p:nvPr/>
        </p:nvSpPr>
        <p:spPr>
          <a:xfrm>
            <a:off x="1447800" y="4305300"/>
            <a:ext cx="347662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고성능</a:t>
            </a:r>
            <a:endParaRPr lang="en-US" sz="1500" dirty="0"/>
          </a:p>
        </p:txBody>
      </p:sp>
      <p:sp>
        <p:nvSpPr>
          <p:cNvPr id="23" name="Text 5"/>
          <p:cNvSpPr/>
          <p:nvPr/>
        </p:nvSpPr>
        <p:spPr>
          <a:xfrm>
            <a:off x="1447800" y="4572000"/>
            <a:ext cx="41719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WIDER FACE 데이터셋에서 높은 정확도를 보유합니다.</a:t>
            </a:r>
            <a:endParaRPr lang="en-US" sz="1200" dirty="0"/>
          </a:p>
        </p:txBody>
      </p:sp>
      <p:sp>
        <p:nvSpPr>
          <p:cNvPr id="24" name="Text 6"/>
          <p:cNvSpPr/>
          <p:nvPr/>
        </p:nvSpPr>
        <p:spPr>
          <a:xfrm>
            <a:off x="1375618" y="4953000"/>
            <a:ext cx="418698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고속</a:t>
            </a:r>
            <a:endParaRPr lang="en-US" sz="1500" dirty="0"/>
          </a:p>
        </p:txBody>
      </p:sp>
      <p:sp>
        <p:nvSpPr>
          <p:cNvPr id="25" name="Text 7"/>
          <p:cNvSpPr/>
          <p:nvPr/>
        </p:nvSpPr>
        <p:spPr>
          <a:xfrm>
            <a:off x="1375618" y="5219700"/>
            <a:ext cx="4186982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경량화된 모델 구조로 일반적인 CPU 환경에서도 빠른 처리 속도를 자랑합니다.</a:t>
            </a:r>
            <a:endParaRPr lang="en-US" sz="1200" dirty="0"/>
          </a:p>
        </p:txBody>
      </p:sp>
      <p:sp>
        <p:nvSpPr>
          <p:cNvPr id="26" name="Text 8"/>
          <p:cNvSpPr/>
          <p:nvPr/>
        </p:nvSpPr>
        <p:spPr>
          <a:xfrm>
            <a:off x="1447800" y="5829300"/>
            <a:ext cx="33718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강인함</a:t>
            </a:r>
            <a:endParaRPr lang="en-US" sz="1500" dirty="0"/>
          </a:p>
        </p:txBody>
      </p:sp>
      <p:sp>
        <p:nvSpPr>
          <p:cNvPr id="27" name="Text 9"/>
          <p:cNvSpPr/>
          <p:nvPr/>
        </p:nvSpPr>
        <p:spPr>
          <a:xfrm>
            <a:off x="1447800" y="6096000"/>
            <a:ext cx="40462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다양한 조건에서도 안정적인 탐지 성능을 보장합니다.</a:t>
            </a:r>
            <a:endParaRPr lang="en-US" sz="1200" dirty="0"/>
          </a:p>
        </p:txBody>
      </p:sp>
      <p:sp>
        <p:nvSpPr>
          <p:cNvPr id="28" name="Text 10"/>
          <p:cNvSpPr/>
          <p:nvPr/>
        </p:nvSpPr>
        <p:spPr>
          <a:xfrm>
            <a:off x="6629400" y="1485900"/>
            <a:ext cx="566928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WIDER FACE 데이터셋 성능</a:t>
            </a:r>
            <a:endParaRPr lang="en-US" sz="1800" dirty="0"/>
          </a:p>
        </p:txBody>
      </p:sp>
      <p:sp>
        <p:nvSpPr>
          <p:cNvPr id="29" name="Text 11"/>
          <p:cNvSpPr/>
          <p:nvPr/>
        </p:nvSpPr>
        <p:spPr>
          <a:xfrm>
            <a:off x="6629400" y="1943100"/>
            <a:ext cx="47244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WIDER FACE는 32,203개의 이미지에 393,703개의 얼굴이 포함된 대규모 데이터셋으로, 다양한 조건下的 얼굴 탐지 성능을 평가하는 데 사용됩니다.</a:t>
            </a:r>
            <a:endParaRPr lang="en-US" sz="1350" dirty="0"/>
          </a:p>
        </p:txBody>
      </p:sp>
      <p:sp>
        <p:nvSpPr>
          <p:cNvPr id="30" name="Text 12"/>
          <p:cNvSpPr/>
          <p:nvPr/>
        </p:nvSpPr>
        <p:spPr>
          <a:xfrm>
            <a:off x="6629400" y="5638800"/>
            <a:ext cx="4724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핵심 성능 지표</a:t>
            </a:r>
            <a:endParaRPr lang="en-US" sz="1500" dirty="0"/>
          </a:p>
        </p:txBody>
      </p:sp>
      <p:sp>
        <p:nvSpPr>
          <p:cNvPr id="31" name="Text 13"/>
          <p:cNvSpPr/>
          <p:nvPr/>
        </p:nvSpPr>
        <p:spPr>
          <a:xfrm>
            <a:off x="6858000" y="5981700"/>
            <a:ext cx="17259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쉬운 난이도: AP 0.834</a:t>
            </a:r>
            <a:endParaRPr lang="en-US" sz="1200" dirty="0"/>
          </a:p>
        </p:txBody>
      </p:sp>
      <p:sp>
        <p:nvSpPr>
          <p:cNvPr id="32" name="Text 14"/>
          <p:cNvSpPr/>
          <p:nvPr/>
        </p:nvSpPr>
        <p:spPr>
          <a:xfrm>
            <a:off x="6858000" y="6286500"/>
            <a:ext cx="17259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중간 난이도: AP 0.824</a:t>
            </a:r>
            <a:endParaRPr lang="en-US" sz="1200" dirty="0"/>
          </a:p>
        </p:txBody>
      </p:sp>
      <p:sp>
        <p:nvSpPr>
          <p:cNvPr id="33" name="Text 15"/>
          <p:cNvSpPr/>
          <p:nvPr/>
        </p:nvSpPr>
        <p:spPr>
          <a:xfrm>
            <a:off x="6858000" y="6591300"/>
            <a:ext cx="18973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어려운 난이도: AP 0.708</a:t>
            </a:r>
            <a:endParaRPr lang="en-US" sz="1200" dirty="0"/>
          </a:p>
        </p:txBody>
      </p:sp>
      <p:sp>
        <p:nvSpPr>
          <p:cNvPr id="34" name="Text 16"/>
          <p:cNvSpPr/>
          <p:nvPr/>
        </p:nvSpPr>
        <p:spPr>
          <a:xfrm>
            <a:off x="609600" y="7200900"/>
            <a:ext cx="193167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>
                    <a:alpha val="7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OpenCV 기반 얼굴 탐지 기술</a:t>
            </a:r>
            <a:endParaRPr lang="en-US" sz="1050" dirty="0"/>
          </a:p>
        </p:txBody>
      </p:sp>
      <p:sp>
        <p:nvSpPr>
          <p:cNvPr id="35" name="Text 17"/>
          <p:cNvSpPr/>
          <p:nvPr/>
        </p:nvSpPr>
        <p:spPr>
          <a:xfrm>
            <a:off x="11172825" y="7200900"/>
            <a:ext cx="4914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>
                    <a:alpha val="7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11 / 20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990600"/>
            <a:ext cx="5257800" cy="5372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847850"/>
            <a:ext cx="381000" cy="381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025" y="1962150"/>
            <a:ext cx="133350" cy="152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724150"/>
            <a:ext cx="381000" cy="381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" y="283845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600450"/>
            <a:ext cx="38100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371475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4305300"/>
            <a:ext cx="4800600" cy="11049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2500" y="4591050"/>
            <a:ext cx="381000" cy="381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6325" y="4705350"/>
            <a:ext cx="13335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990600"/>
            <a:ext cx="5257800" cy="53721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48475" y="1828800"/>
            <a:ext cx="1143000" cy="1143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48525" y="2019300"/>
            <a:ext cx="342900" cy="381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86725" y="2295525"/>
            <a:ext cx="200025" cy="2286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0" y="1828800"/>
            <a:ext cx="1143000" cy="11430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82050" y="2019300"/>
            <a:ext cx="342900" cy="3810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20250" y="2295525"/>
            <a:ext cx="200025" cy="2286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15525" y="1828800"/>
            <a:ext cx="1143000" cy="11430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15575" y="2019300"/>
            <a:ext cx="342900" cy="3810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53200" y="3476625"/>
            <a:ext cx="152400" cy="17145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53200" y="4124325"/>
            <a:ext cx="190500" cy="17145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53200" y="4772025"/>
            <a:ext cx="171450" cy="17145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609600" y="3048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얼굴 임베딩 및 매칭: sface</a:t>
            </a:r>
            <a:endParaRPr lang="en-US" sz="2700" dirty="0"/>
          </a:p>
        </p:txBody>
      </p:sp>
      <p:sp>
        <p:nvSpPr>
          <p:cNvPr id="26" name="Text 1"/>
          <p:cNvSpPr/>
          <p:nvPr/>
        </p:nvSpPr>
        <p:spPr>
          <a:xfrm>
            <a:off x="838200" y="1219200"/>
            <a:ext cx="48006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sface 기술 개요</a:t>
            </a:r>
            <a:endParaRPr lang="en-US" sz="1800" dirty="0"/>
          </a:p>
        </p:txBody>
      </p:sp>
      <p:sp>
        <p:nvSpPr>
          <p:cNvPr id="27" name="Text 2"/>
          <p:cNvSpPr/>
          <p:nvPr/>
        </p:nvSpPr>
        <p:spPr>
          <a:xfrm>
            <a:off x="1371600" y="1676400"/>
            <a:ext cx="51206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얼굴 임베딩(Face Embedding)</a:t>
            </a:r>
            <a:endParaRPr lang="en-US" sz="1350" dirty="0"/>
          </a:p>
        </p:txBody>
      </p:sp>
      <p:sp>
        <p:nvSpPr>
          <p:cNvPr id="28" name="Text 3"/>
          <p:cNvSpPr/>
          <p:nvPr/>
        </p:nvSpPr>
        <p:spPr>
          <a:xfrm>
            <a:off x="1371600" y="1943100"/>
            <a:ext cx="4267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딥러닝 모델을 사용하여 얼굴 이미지의 고유한 특징을 128차원 벡터로 변환</a:t>
            </a:r>
            <a:endParaRPr lang="en-US" sz="1200" dirty="0"/>
          </a:p>
        </p:txBody>
      </p:sp>
      <p:sp>
        <p:nvSpPr>
          <p:cNvPr id="29" name="Text 4"/>
          <p:cNvSpPr/>
          <p:nvPr/>
        </p:nvSpPr>
        <p:spPr>
          <a:xfrm>
            <a:off x="1371600" y="2552700"/>
            <a:ext cx="4267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sface 특징</a:t>
            </a:r>
            <a:endParaRPr lang="en-US" sz="1350" dirty="0"/>
          </a:p>
        </p:txBody>
      </p:sp>
      <p:sp>
        <p:nvSpPr>
          <p:cNvPr id="30" name="Text 5"/>
          <p:cNvSpPr/>
          <p:nvPr/>
        </p:nvSpPr>
        <p:spPr>
          <a:xfrm>
            <a:off x="1371600" y="2819400"/>
            <a:ext cx="4267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OpenCV의 DNN 모듈에서 지원하는 경량화된 고성능 얼굴 특징 추출 모델</a:t>
            </a:r>
            <a:endParaRPr lang="en-US" sz="1200" dirty="0"/>
          </a:p>
        </p:txBody>
      </p:sp>
      <p:sp>
        <p:nvSpPr>
          <p:cNvPr id="31" name="Text 6"/>
          <p:cNvSpPr/>
          <p:nvPr/>
        </p:nvSpPr>
        <p:spPr>
          <a:xfrm>
            <a:off x="1371600" y="3429000"/>
            <a:ext cx="4267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프레임 간 동일성 추정</a:t>
            </a:r>
            <a:endParaRPr lang="en-US" sz="1350" dirty="0"/>
          </a:p>
        </p:txBody>
      </p:sp>
      <p:sp>
        <p:nvSpPr>
          <p:cNvPr id="32" name="Text 7"/>
          <p:cNvSpPr/>
          <p:nvPr/>
        </p:nvSpPr>
        <p:spPr>
          <a:xfrm>
            <a:off x="1371600" y="3695700"/>
            <a:ext cx="4267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현재 프레임의 얼굴과 이전 프레임의 얼굴 임베딩 벡터를 코사인 유사도로 비교</a:t>
            </a:r>
            <a:endParaRPr lang="en-US" sz="1200" dirty="0"/>
          </a:p>
        </p:txBody>
      </p:sp>
      <p:sp>
        <p:nvSpPr>
          <p:cNvPr id="33" name="Text 8"/>
          <p:cNvSpPr/>
          <p:nvPr/>
        </p:nvSpPr>
        <p:spPr>
          <a:xfrm>
            <a:off x="1485900" y="4419600"/>
            <a:ext cx="4038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프라이버시 보호 방식</a:t>
            </a:r>
            <a:endParaRPr lang="en-US" sz="1350" dirty="0"/>
          </a:p>
        </p:txBody>
      </p:sp>
      <p:sp>
        <p:nvSpPr>
          <p:cNvPr id="34" name="Text 9"/>
          <p:cNvSpPr/>
          <p:nvPr/>
        </p:nvSpPr>
        <p:spPr>
          <a:xfrm>
            <a:off x="1485900" y="4686300"/>
            <a:ext cx="4038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임시 ID를 통해 개인을 식별하지 않고 동일성을 추적, 영구적 저장 없음</a:t>
            </a:r>
            <a:endParaRPr lang="en-US" sz="1200" dirty="0"/>
          </a:p>
        </p:txBody>
      </p:sp>
      <p:sp>
        <p:nvSpPr>
          <p:cNvPr id="35" name="Text 10"/>
          <p:cNvSpPr/>
          <p:nvPr/>
        </p:nvSpPr>
        <p:spPr>
          <a:xfrm>
            <a:off x="6553200" y="1219200"/>
            <a:ext cx="48006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임베딩 &amp; 매칭 과정</a:t>
            </a:r>
            <a:endParaRPr lang="en-US" sz="1800" dirty="0"/>
          </a:p>
        </p:txBody>
      </p:sp>
      <p:sp>
        <p:nvSpPr>
          <p:cNvPr id="36" name="Text 11"/>
          <p:cNvSpPr/>
          <p:nvPr/>
        </p:nvSpPr>
        <p:spPr>
          <a:xfrm>
            <a:off x="7196138" y="2476500"/>
            <a:ext cx="53721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Frame 1</a:t>
            </a:r>
            <a:endParaRPr lang="en-US" sz="900" dirty="0"/>
          </a:p>
        </p:txBody>
      </p:sp>
      <p:sp>
        <p:nvSpPr>
          <p:cNvPr id="37" name="Text 12"/>
          <p:cNvSpPr/>
          <p:nvPr/>
        </p:nvSpPr>
        <p:spPr>
          <a:xfrm>
            <a:off x="7058025" y="2628900"/>
            <a:ext cx="86868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ID: person_1</a:t>
            </a:r>
            <a:endParaRPr lang="en-US" sz="900" dirty="0"/>
          </a:p>
        </p:txBody>
      </p:sp>
      <p:sp>
        <p:nvSpPr>
          <p:cNvPr id="38" name="Text 13"/>
          <p:cNvSpPr/>
          <p:nvPr/>
        </p:nvSpPr>
        <p:spPr>
          <a:xfrm>
            <a:off x="7091363" y="3038475"/>
            <a:ext cx="788670" cy="1714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탐지 &amp; 임베딩</a:t>
            </a:r>
            <a:endParaRPr lang="en-US" sz="900" dirty="0"/>
          </a:p>
        </p:txBody>
      </p:sp>
      <p:sp>
        <p:nvSpPr>
          <p:cNvPr id="39" name="Text 14"/>
          <p:cNvSpPr/>
          <p:nvPr/>
        </p:nvSpPr>
        <p:spPr>
          <a:xfrm>
            <a:off x="8729663" y="2476500"/>
            <a:ext cx="53721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Frame 2</a:t>
            </a:r>
            <a:endParaRPr lang="en-US" sz="900" dirty="0"/>
          </a:p>
        </p:txBody>
      </p:sp>
      <p:sp>
        <p:nvSpPr>
          <p:cNvPr id="40" name="Text 15"/>
          <p:cNvSpPr/>
          <p:nvPr/>
        </p:nvSpPr>
        <p:spPr>
          <a:xfrm>
            <a:off x="8591550" y="2628900"/>
            <a:ext cx="86868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ID: person_1</a:t>
            </a:r>
            <a:endParaRPr lang="en-US" sz="900" dirty="0"/>
          </a:p>
        </p:txBody>
      </p:sp>
      <p:sp>
        <p:nvSpPr>
          <p:cNvPr id="41" name="Text 16"/>
          <p:cNvSpPr/>
          <p:nvPr/>
        </p:nvSpPr>
        <p:spPr>
          <a:xfrm>
            <a:off x="8677275" y="3038475"/>
            <a:ext cx="662940" cy="1714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유사도 계산</a:t>
            </a:r>
            <a:endParaRPr lang="en-US" sz="900" dirty="0"/>
          </a:p>
        </p:txBody>
      </p:sp>
      <p:sp>
        <p:nvSpPr>
          <p:cNvPr id="42" name="Text 17"/>
          <p:cNvSpPr/>
          <p:nvPr/>
        </p:nvSpPr>
        <p:spPr>
          <a:xfrm>
            <a:off x="10263188" y="2476500"/>
            <a:ext cx="53721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Frame 3</a:t>
            </a:r>
            <a:endParaRPr lang="en-US" sz="900" dirty="0"/>
          </a:p>
        </p:txBody>
      </p:sp>
      <p:sp>
        <p:nvSpPr>
          <p:cNvPr id="43" name="Text 18"/>
          <p:cNvSpPr/>
          <p:nvPr/>
        </p:nvSpPr>
        <p:spPr>
          <a:xfrm>
            <a:off x="10125075" y="2628900"/>
            <a:ext cx="86868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ID: person_1</a:t>
            </a:r>
            <a:endParaRPr lang="en-US" sz="900" dirty="0"/>
          </a:p>
        </p:txBody>
      </p:sp>
      <p:sp>
        <p:nvSpPr>
          <p:cNvPr id="44" name="Text 19"/>
          <p:cNvSpPr/>
          <p:nvPr/>
        </p:nvSpPr>
        <p:spPr>
          <a:xfrm>
            <a:off x="10210800" y="3038475"/>
            <a:ext cx="662940" cy="1714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매칭 &amp; 블러</a:t>
            </a:r>
            <a:endParaRPr lang="en-US" sz="900" dirty="0"/>
          </a:p>
        </p:txBody>
      </p:sp>
      <p:sp>
        <p:nvSpPr>
          <p:cNvPr id="45" name="Text 20"/>
          <p:cNvSpPr/>
          <p:nvPr/>
        </p:nvSpPr>
        <p:spPr>
          <a:xfrm>
            <a:off x="6781800" y="3429000"/>
            <a:ext cx="4800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코사인 유사도 기반 매칭</a:t>
            </a:r>
            <a:endParaRPr lang="en-US" sz="1350" dirty="0"/>
          </a:p>
        </p:txBody>
      </p:sp>
      <p:sp>
        <p:nvSpPr>
          <p:cNvPr id="46" name="Text 21"/>
          <p:cNvSpPr/>
          <p:nvPr/>
        </p:nvSpPr>
        <p:spPr>
          <a:xfrm>
            <a:off x="6781800" y="3695700"/>
            <a:ext cx="5486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임베딩 벡터 간의 코사인 유사도를 계算하여 동일 인물일 확률을 평가</a:t>
            </a:r>
            <a:endParaRPr lang="en-US" sz="1200" dirty="0"/>
          </a:p>
        </p:txBody>
      </p:sp>
      <p:sp>
        <p:nvSpPr>
          <p:cNvPr id="47" name="Text 22"/>
          <p:cNvSpPr/>
          <p:nvPr/>
        </p:nvSpPr>
        <p:spPr>
          <a:xfrm>
            <a:off x="6819900" y="4076700"/>
            <a:ext cx="4800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임시 ID 시스템</a:t>
            </a:r>
            <a:endParaRPr lang="en-US" sz="1350" dirty="0"/>
          </a:p>
        </p:txBody>
      </p:sp>
      <p:sp>
        <p:nvSpPr>
          <p:cNvPr id="48" name="Text 23"/>
          <p:cNvSpPr/>
          <p:nvPr/>
        </p:nvSpPr>
        <p:spPr>
          <a:xfrm>
            <a:off x="6781800" y="4343400"/>
            <a:ext cx="5486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동일 인물 그룹에 임의의 숫자나 문자로 구성된 ID 부여</a:t>
            </a:r>
            <a:endParaRPr lang="en-US" sz="1200" dirty="0"/>
          </a:p>
        </p:txBody>
      </p:sp>
      <p:sp>
        <p:nvSpPr>
          <p:cNvPr id="49" name="Text 24"/>
          <p:cNvSpPr/>
          <p:nvPr/>
        </p:nvSpPr>
        <p:spPr>
          <a:xfrm>
            <a:off x="6800850" y="4724400"/>
            <a:ext cx="4800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'인식'이 아닌 '매칭'</a:t>
            </a:r>
            <a:endParaRPr lang="en-US" sz="1350" dirty="0"/>
          </a:p>
        </p:txBody>
      </p:sp>
      <p:sp>
        <p:nvSpPr>
          <p:cNvPr id="50" name="Text 25"/>
          <p:cNvSpPr/>
          <p:nvPr/>
        </p:nvSpPr>
        <p:spPr>
          <a:xfrm>
            <a:off x="6781800" y="4991100"/>
            <a:ext cx="5486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데이터베이스에 이름과 얼굴 임베딩 값을 저장하지 않음</a:t>
            </a:r>
            <a:endParaRPr lang="en-US" sz="1200" dirty="0"/>
          </a:p>
        </p:txBody>
      </p:sp>
      <p:sp>
        <p:nvSpPr>
          <p:cNvPr id="51" name="Text 26"/>
          <p:cNvSpPr/>
          <p:nvPr/>
        </p:nvSpPr>
        <p:spPr>
          <a:xfrm>
            <a:off x="609600" y="6515100"/>
            <a:ext cx="35090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>
                    <a:alpha val="7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sface 기술: 프라이버시 보호를 위한 얼굴 임베딩 방식</a:t>
            </a:r>
            <a:endParaRPr lang="en-US" sz="1050" dirty="0"/>
          </a:p>
        </p:txBody>
      </p:sp>
      <p:sp>
        <p:nvSpPr>
          <p:cNvPr id="52" name="Text 27"/>
          <p:cNvSpPr/>
          <p:nvPr/>
        </p:nvSpPr>
        <p:spPr>
          <a:xfrm>
            <a:off x="11229975" y="6515100"/>
            <a:ext cx="4229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>
                    <a:alpha val="7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12/20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066800"/>
            <a:ext cx="12192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485900"/>
            <a:ext cx="5334000" cy="25527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1714500"/>
            <a:ext cx="571500" cy="571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00" y="2514600"/>
            <a:ext cx="1143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00" y="2857500"/>
            <a:ext cx="1143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00" y="3429000"/>
            <a:ext cx="1143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400" y="1485900"/>
            <a:ext cx="5334000" cy="2552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0" y="1714500"/>
            <a:ext cx="571500" cy="571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9875" y="1828800"/>
            <a:ext cx="285750" cy="342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9400" y="2514600"/>
            <a:ext cx="1143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9400" y="3086100"/>
            <a:ext cx="1143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9400" y="3657600"/>
            <a:ext cx="1143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4343400"/>
            <a:ext cx="10972800" cy="19812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200" y="4572000"/>
            <a:ext cx="571500" cy="5715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1075" y="4686300"/>
            <a:ext cx="285750" cy="3429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00" y="5372100"/>
            <a:ext cx="1143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00" y="5943600"/>
            <a:ext cx="1143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2700" y="5372100"/>
            <a:ext cx="1143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2700" y="5715000"/>
            <a:ext cx="114300" cy="152400"/>
          </a:xfrm>
          <a:prstGeom prst="rect">
            <a:avLst/>
          </a:prstGeom>
        </p:spPr>
      </p:pic>
      <p:sp>
        <p:nvSpPr>
          <p:cNvPr id="23" name="Text 0"/>
          <p:cNvSpPr/>
          <p:nvPr/>
        </p:nvSpPr>
        <p:spPr>
          <a:xfrm>
            <a:off x="609600" y="457200"/>
            <a:ext cx="10972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비식별화 처리 기술</a:t>
            </a:r>
            <a:endParaRPr lang="en-US" sz="3600" dirty="0"/>
          </a:p>
        </p:txBody>
      </p:sp>
      <p:sp>
        <p:nvSpPr>
          <p:cNvPr id="24" name="Text 1"/>
          <p:cNvSpPr/>
          <p:nvPr/>
        </p:nvSpPr>
        <p:spPr>
          <a:xfrm>
            <a:off x="1562100" y="1847850"/>
            <a:ext cx="156591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가우시안 블러</a:t>
            </a:r>
            <a:endParaRPr lang="en-US" sz="1800" dirty="0"/>
          </a:p>
        </p:txBody>
      </p:sp>
      <p:sp>
        <p:nvSpPr>
          <p:cNvPr id="25" name="Text 2"/>
          <p:cNvSpPr/>
          <p:nvPr/>
        </p:nvSpPr>
        <p:spPr>
          <a:xfrm>
            <a:off x="1219200" y="2438400"/>
            <a:ext cx="52578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얼굴 영역의 픽셀 값을 주변 픽셀 값과 평균하여 부드럽게 뭉개는 방식</a:t>
            </a:r>
            <a:endParaRPr lang="en-US" sz="1200" dirty="0"/>
          </a:p>
        </p:txBody>
      </p:sp>
      <p:sp>
        <p:nvSpPr>
          <p:cNvPr id="26" name="Text 3"/>
          <p:cNvSpPr/>
          <p:nvPr/>
        </p:nvSpPr>
        <p:spPr>
          <a:xfrm>
            <a:off x="1219200" y="2781300"/>
            <a:ext cx="4495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자연스러운 흐림 효과를 주지만, 처리 강도가 약할 경우 윤곽이 남아 재식별 가능</a:t>
            </a:r>
            <a:endParaRPr lang="en-US" sz="1200" dirty="0"/>
          </a:p>
        </p:txBody>
      </p:sp>
      <p:sp>
        <p:nvSpPr>
          <p:cNvPr id="27" name="Text 4"/>
          <p:cNvSpPr/>
          <p:nvPr/>
        </p:nvSpPr>
        <p:spPr>
          <a:xfrm>
            <a:off x="1219200" y="3352800"/>
            <a:ext cx="4495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원본 이미지의 정보를 부분적으로 보존하므로, 분석 목적에 따라 적절한 강도 조절 필요</a:t>
            </a:r>
            <a:endParaRPr lang="en-US" sz="1200" dirty="0"/>
          </a:p>
        </p:txBody>
      </p:sp>
      <p:sp>
        <p:nvSpPr>
          <p:cNvPr id="28" name="Text 5"/>
          <p:cNvSpPr/>
          <p:nvPr/>
        </p:nvSpPr>
        <p:spPr>
          <a:xfrm>
            <a:off x="7200900" y="1847850"/>
            <a:ext cx="202311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모자이크 (픽셀화)</a:t>
            </a:r>
            <a:endParaRPr lang="en-US" sz="1800" dirty="0"/>
          </a:p>
        </p:txBody>
      </p:sp>
      <p:sp>
        <p:nvSpPr>
          <p:cNvPr id="29" name="Text 6"/>
          <p:cNvSpPr/>
          <p:nvPr/>
        </p:nvSpPr>
        <p:spPr>
          <a:xfrm>
            <a:off x="6858000" y="2438400"/>
            <a:ext cx="4495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얼굴 영역을 일정한 크기의 사각형 픽셀 블록으로 나누고, 각 블록을 평균 색상으로 채움</a:t>
            </a:r>
            <a:endParaRPr lang="en-US" sz="1200" dirty="0"/>
          </a:p>
        </p:txBody>
      </p:sp>
      <p:sp>
        <p:nvSpPr>
          <p:cNvPr id="30" name="Text 7"/>
          <p:cNvSpPr/>
          <p:nvPr/>
        </p:nvSpPr>
        <p:spPr>
          <a:xfrm>
            <a:off x="6858000" y="3009900"/>
            <a:ext cx="4495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직관적이고 강력한 비식별화 효과를 제공하며, 재식별에 대한 저항력이 높음</a:t>
            </a:r>
            <a:endParaRPr lang="en-US" sz="1200" dirty="0"/>
          </a:p>
        </p:txBody>
      </p:sp>
      <p:sp>
        <p:nvSpPr>
          <p:cNvPr id="31" name="Text 8"/>
          <p:cNvSpPr/>
          <p:nvPr/>
        </p:nvSpPr>
        <p:spPr>
          <a:xfrm>
            <a:off x="6858000" y="3581400"/>
            <a:ext cx="52120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영상의 구조 정보를 크게 손상시켜 분석에 적합하지 않은 경우도 있음</a:t>
            </a:r>
            <a:endParaRPr lang="en-US" sz="1200" dirty="0"/>
          </a:p>
        </p:txBody>
      </p:sp>
      <p:sp>
        <p:nvSpPr>
          <p:cNvPr id="32" name="Text 9"/>
          <p:cNvSpPr/>
          <p:nvPr/>
        </p:nvSpPr>
        <p:spPr>
          <a:xfrm>
            <a:off x="1562100" y="4705350"/>
            <a:ext cx="243459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자동화 및 일관성 유지</a:t>
            </a:r>
            <a:endParaRPr lang="en-US" sz="1800" dirty="0"/>
          </a:p>
        </p:txBody>
      </p:sp>
      <p:sp>
        <p:nvSpPr>
          <p:cNvPr id="33" name="Text 10"/>
          <p:cNvSpPr/>
          <p:nvPr/>
        </p:nvSpPr>
        <p:spPr>
          <a:xfrm>
            <a:off x="1219200" y="5295900"/>
            <a:ext cx="47625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임시 ID를 기반으로 프레임이 바뀌어도 동일 인물로 추정되는 얼굴 영역에 일관되게 처리</a:t>
            </a:r>
            <a:endParaRPr lang="en-US" sz="1200" dirty="0"/>
          </a:p>
        </p:txBody>
      </p:sp>
      <p:sp>
        <p:nvSpPr>
          <p:cNvPr id="34" name="Text 11"/>
          <p:cNvSpPr/>
          <p:nvPr/>
        </p:nvSpPr>
        <p:spPr>
          <a:xfrm>
            <a:off x="1219200" y="5867400"/>
            <a:ext cx="53378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탐지가 잠시 실패하더라도 이전 위치를 기반으로 보간하여 처리를 유지</a:t>
            </a:r>
            <a:endParaRPr lang="en-US" sz="1200" dirty="0"/>
          </a:p>
        </p:txBody>
      </p:sp>
      <p:sp>
        <p:nvSpPr>
          <p:cNvPr id="35" name="Text 12"/>
          <p:cNvSpPr/>
          <p:nvPr/>
        </p:nvSpPr>
        <p:spPr>
          <a:xfrm>
            <a:off x="6591300" y="5295900"/>
            <a:ext cx="44919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화면에 다시 나타났을 때 동일한 ID를 부여하여 일관성 유지</a:t>
            </a:r>
            <a:endParaRPr lang="en-US" sz="1200" dirty="0"/>
          </a:p>
        </p:txBody>
      </p:sp>
      <p:sp>
        <p:nvSpPr>
          <p:cNvPr id="36" name="Text 13"/>
          <p:cNvSpPr/>
          <p:nvPr/>
        </p:nvSpPr>
        <p:spPr>
          <a:xfrm>
            <a:off x="6591300" y="5638800"/>
            <a:ext cx="43891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영상의 자연스러움을 높이고, 비식별화의 완성도를 극대화</a:t>
            </a:r>
            <a:endParaRPr lang="en-US" sz="1200" dirty="0"/>
          </a:p>
        </p:txBody>
      </p:sp>
      <p:sp>
        <p:nvSpPr>
          <p:cNvPr id="37" name="Text 14"/>
          <p:cNvSpPr/>
          <p:nvPr/>
        </p:nvSpPr>
        <p:spPr>
          <a:xfrm>
            <a:off x="11487150" y="6477000"/>
            <a:ext cx="5715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13 / 20</a:t>
            </a:r>
            <a:endParaRPr lang="en-US" sz="1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914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1909" y="1143000"/>
            <a:ext cx="4282380" cy="50673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0871" y="1866900"/>
            <a:ext cx="190500" cy="26670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457200" y="266700"/>
            <a:ext cx="47434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코드: 얼굴 탐지 및 추적</a:t>
            </a:r>
            <a:endParaRPr lang="en-US" sz="2700" dirty="0"/>
          </a:p>
        </p:txBody>
      </p:sp>
      <p:sp>
        <p:nvSpPr>
          <p:cNvPr id="51" name="Text 42"/>
          <p:cNvSpPr/>
          <p:nvPr/>
        </p:nvSpPr>
        <p:spPr>
          <a:xfrm>
            <a:off x="4930825" y="8041481"/>
            <a:ext cx="4321373" cy="80248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706"/>
              </a:lnSpc>
              <a:buNone/>
            </a:pPr>
            <a:endParaRPr lang="en-US" sz="1050" dirty="0"/>
          </a:p>
          <a:p>
            <a:pPr marL="0" indent="0">
              <a:lnSpc>
                <a:spcPts val="1706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self.max_disappeared = max_disappeared</a:t>
            </a:r>
            <a:endParaRPr lang="en-US" sz="1050" dirty="0"/>
          </a:p>
          <a:p>
            <a:pPr marL="0" indent="0">
              <a:lnSpc>
                <a:spcPts val="1706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self.recognizer = initialize_face_recognizer()</a:t>
            </a:r>
            <a:endParaRPr lang="en-US" sz="1050" dirty="0"/>
          </a:p>
          <a:p>
            <a:pPr marL="0" indent="0">
              <a:lnSpc>
                <a:spcPts val="1706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</a:t>
            </a:r>
            <a:endParaRPr lang="en-US" sz="1050" dirty="0"/>
          </a:p>
          <a:p>
            <a:pPr marL="0" indent="0">
              <a:lnSpc>
                <a:spcPts val="1706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1050" dirty="0"/>
          </a:p>
        </p:txBody>
      </p:sp>
      <p:sp>
        <p:nvSpPr>
          <p:cNvPr id="97" name="Text 88"/>
          <p:cNvSpPr/>
          <p:nvPr/>
        </p:nvSpPr>
        <p:spPr>
          <a:xfrm>
            <a:off x="7680871" y="1371600"/>
            <a:ext cx="382518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2D5E3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핵심 기능 설명</a:t>
            </a:r>
            <a:endParaRPr lang="en-US" sz="1800" dirty="0"/>
          </a:p>
        </p:txBody>
      </p:sp>
      <p:sp>
        <p:nvSpPr>
          <p:cNvPr id="98" name="Text 89"/>
          <p:cNvSpPr/>
          <p:nvPr/>
        </p:nvSpPr>
        <p:spPr>
          <a:xfrm>
            <a:off x="7985671" y="1828799"/>
            <a:ext cx="2147143" cy="306541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500" b="1" dirty="0">
                <a:solidFill>
                  <a:srgbClr val="3A7D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폴더에서 이미지 읽기</a:t>
            </a:r>
            <a:endParaRPr lang="en-US" altLang="ko-KR" sz="1500" b="1" dirty="0">
              <a:solidFill>
                <a:srgbClr val="3A7D44"/>
              </a:solidFill>
              <a:latin typeface="Noto Sans KR" pitchFamily="34" charset="0"/>
              <a:ea typeface="Noto Sans KR" pitchFamily="34" charset="-122"/>
              <a:cs typeface="Noto Sans KR" pitchFamily="34" charset="-120"/>
            </a:endParaRPr>
          </a:p>
          <a:p>
            <a:pPr marL="0" indent="0">
              <a:lnSpc>
                <a:spcPts val="2100"/>
              </a:lnSpc>
              <a:buNone/>
            </a:pPr>
            <a:endParaRPr lang="en-US" sz="1500" b="1" dirty="0">
              <a:solidFill>
                <a:srgbClr val="3A7D44"/>
              </a:solidFill>
              <a:latin typeface="Noto Sans KR" pitchFamily="34" charset="0"/>
              <a:ea typeface="Noto Sans KR" pitchFamily="34" charset="-122"/>
            </a:endParaRPr>
          </a:p>
          <a:p>
            <a:pPr marL="0" indent="0">
              <a:lnSpc>
                <a:spcPts val="2100"/>
              </a:lnSpc>
              <a:buNone/>
            </a:pPr>
            <a:r>
              <a:rPr lang="ko-KR" altLang="en-US" sz="1500" dirty="0"/>
              <a:t>이미지 사이즈 조정</a:t>
            </a:r>
            <a:endParaRPr lang="en-US" altLang="ko-KR" sz="1500" dirty="0"/>
          </a:p>
          <a:p>
            <a:pPr marL="0" indent="0">
              <a:lnSpc>
                <a:spcPts val="2100"/>
              </a:lnSpc>
              <a:buNone/>
            </a:pPr>
            <a:endParaRPr lang="en-US" sz="1500" dirty="0"/>
          </a:p>
          <a:p>
            <a:pPr marL="0" indent="0">
              <a:lnSpc>
                <a:spcPts val="2100"/>
              </a:lnSpc>
              <a:buNone/>
            </a:pPr>
            <a:r>
              <a:rPr lang="en-US" sz="1500" dirty="0"/>
              <a:t>infer </a:t>
            </a:r>
            <a:r>
              <a:rPr lang="ko-KR" altLang="en-US" sz="1500" dirty="0"/>
              <a:t>메소드를 통해서 </a:t>
            </a:r>
            <a:endParaRPr lang="en-US" altLang="ko-KR" sz="1500" dirty="0"/>
          </a:p>
          <a:p>
            <a:pPr marL="0" indent="0">
              <a:lnSpc>
                <a:spcPts val="2100"/>
              </a:lnSpc>
              <a:buNone/>
            </a:pPr>
            <a:endParaRPr lang="en-US" sz="1500" dirty="0"/>
          </a:p>
          <a:p>
            <a:pPr marL="0" indent="0">
              <a:lnSpc>
                <a:spcPts val="2100"/>
              </a:lnSpc>
              <a:buNone/>
            </a:pPr>
            <a:r>
              <a:rPr lang="ko-KR" altLang="en-US" sz="1500" dirty="0"/>
              <a:t>파일 저장</a:t>
            </a:r>
            <a:endParaRPr lang="en-US" sz="1500" dirty="0"/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C7094E4A-41F9-A2A0-B75E-80C247AD03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38" y="1314450"/>
            <a:ext cx="7234033" cy="473078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28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971550"/>
            <a:ext cx="285750" cy="22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300" y="971550"/>
            <a:ext cx="228600" cy="228600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381000" y="142875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코드: 비식별화 처리</a:t>
            </a:r>
            <a:endParaRPr lang="en-US" sz="2250" dirty="0"/>
          </a:p>
        </p:txBody>
      </p:sp>
      <p:sp>
        <p:nvSpPr>
          <p:cNvPr id="13" name="Text 1"/>
          <p:cNvSpPr/>
          <p:nvPr/>
        </p:nvSpPr>
        <p:spPr>
          <a:xfrm>
            <a:off x="704850" y="933450"/>
            <a:ext cx="56769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비식별화 코드 구현</a:t>
            </a:r>
            <a:endParaRPr lang="en-US" sz="1800" dirty="0"/>
          </a:p>
        </p:txBody>
      </p:sp>
      <p:sp>
        <p:nvSpPr>
          <p:cNvPr id="25" name="Text 13"/>
          <p:cNvSpPr/>
          <p:nvPr/>
        </p:nvSpPr>
        <p:spPr>
          <a:xfrm>
            <a:off x="5329982" y="1743075"/>
            <a:ext cx="1152465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DCF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blurStrength</a:t>
            </a:r>
            <a:endParaRPr lang="en-US" sz="1050" dirty="0"/>
          </a:p>
        </p:txBody>
      </p:sp>
      <p:sp>
        <p:nvSpPr>
          <p:cNvPr id="34" name="Text 22"/>
          <p:cNvSpPr/>
          <p:nvPr/>
        </p:nvSpPr>
        <p:spPr>
          <a:xfrm>
            <a:off x="3328988" y="2124075"/>
            <a:ext cx="3041452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);</a:t>
            </a:r>
            <a:endParaRPr lang="en-US" sz="1050" dirty="0"/>
          </a:p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1050" dirty="0"/>
          </a:p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1050" dirty="0"/>
          </a:p>
        </p:txBody>
      </p:sp>
      <p:sp>
        <p:nvSpPr>
          <p:cNvPr id="42" name="Text 30"/>
          <p:cNvSpPr/>
          <p:nvPr/>
        </p:nvSpPr>
        <p:spPr>
          <a:xfrm>
            <a:off x="3728889" y="2886075"/>
            <a:ext cx="3441353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, </a:t>
            </a:r>
            <a:endParaRPr lang="en-US" sz="1050" dirty="0"/>
          </a:p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       cv::</a:t>
            </a:r>
            <a:endParaRPr lang="en-US" sz="1050" dirty="0"/>
          </a:p>
        </p:txBody>
      </p:sp>
      <p:sp>
        <p:nvSpPr>
          <p:cNvPr id="50" name="Text 38"/>
          <p:cNvSpPr/>
          <p:nvPr/>
        </p:nvSpPr>
        <p:spPr>
          <a:xfrm>
            <a:off x="5089624" y="3076575"/>
            <a:ext cx="4802088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);</a:t>
            </a:r>
            <a:endParaRPr lang="en-US" sz="1050" dirty="0"/>
          </a:p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1050" dirty="0"/>
          </a:p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1050" dirty="0"/>
          </a:p>
        </p:txBody>
      </p:sp>
      <p:sp>
        <p:nvSpPr>
          <p:cNvPr id="76" name="Text 64"/>
          <p:cNvSpPr/>
          <p:nvPr/>
        </p:nvSpPr>
        <p:spPr>
          <a:xfrm>
            <a:off x="3328988" y="4791075"/>
            <a:ext cx="3041452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);</a:t>
            </a:r>
            <a:endParaRPr lang="en-US" sz="1050" dirty="0"/>
          </a:p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1050" dirty="0"/>
          </a:p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1050" dirty="0"/>
          </a:p>
        </p:txBody>
      </p:sp>
      <p:sp>
        <p:nvSpPr>
          <p:cNvPr id="87" name="Text 75"/>
          <p:cNvSpPr/>
          <p:nvPr/>
        </p:nvSpPr>
        <p:spPr>
          <a:xfrm>
            <a:off x="5569744" y="5362575"/>
            <a:ext cx="864394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DCF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pixelSize</a:t>
            </a:r>
            <a:endParaRPr lang="en-US" sz="1050" dirty="0"/>
          </a:p>
        </p:txBody>
      </p:sp>
      <p:sp>
        <p:nvSpPr>
          <p:cNvPr id="100" name="Text 88"/>
          <p:cNvSpPr/>
          <p:nvPr/>
        </p:nvSpPr>
        <p:spPr>
          <a:xfrm>
            <a:off x="4049464" y="5743575"/>
            <a:ext cx="5202287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, cv::INTER_LINEAR);</a:t>
            </a:r>
            <a:endParaRPr lang="en-US" sz="1050" dirty="0"/>
          </a:p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cv::resize(</a:t>
            </a:r>
            <a:endParaRPr lang="en-US" sz="1050" dirty="0"/>
          </a:p>
        </p:txBody>
      </p:sp>
      <p:sp>
        <p:nvSpPr>
          <p:cNvPr id="110" name="Text 98"/>
          <p:cNvSpPr/>
          <p:nvPr/>
        </p:nvSpPr>
        <p:spPr>
          <a:xfrm>
            <a:off x="4449514" y="5934075"/>
            <a:ext cx="5682407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, cv::INTER_NEAREST);</a:t>
            </a:r>
            <a:endParaRPr lang="en-US" sz="1050" dirty="0"/>
          </a:p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}</a:t>
            </a:r>
            <a:endParaRPr lang="en-US" sz="1050" dirty="0"/>
          </a:p>
        </p:txBody>
      </p:sp>
      <p:sp>
        <p:nvSpPr>
          <p:cNvPr id="111" name="Text 99"/>
          <p:cNvSpPr/>
          <p:nvPr/>
        </p:nvSpPr>
        <p:spPr>
          <a:xfrm>
            <a:off x="6553200" y="933450"/>
            <a:ext cx="56769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비식별화 강도 조절</a:t>
            </a:r>
            <a:endParaRPr lang="en-US" sz="1800" dirty="0"/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id="{AA1BEA61-1766-B760-59D3-411135FA08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1442349"/>
            <a:ext cx="7388104" cy="4106651"/>
          </a:xfrm>
          <a:prstGeom prst="rect">
            <a:avLst/>
          </a:prstGeom>
        </p:spPr>
      </p:pic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0D7BBEB0-C19D-9A64-4688-619D26A948D3}"/>
              </a:ext>
            </a:extLst>
          </p:cNvPr>
          <p:cNvGrpSpPr/>
          <p:nvPr/>
        </p:nvGrpSpPr>
        <p:grpSpPr>
          <a:xfrm>
            <a:off x="5810101" y="1390650"/>
            <a:ext cx="7043291" cy="4314825"/>
            <a:chOff x="5810101" y="1390650"/>
            <a:chExt cx="7043291" cy="4314825"/>
          </a:xfrm>
        </p:grpSpPr>
        <p:pic>
          <p:nvPicPr>
            <p:cNvPr id="7" name="Image 5" descr="preencoded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10300" y="1390650"/>
              <a:ext cx="5676900" cy="1485900"/>
            </a:xfrm>
            <a:prstGeom prst="rect">
              <a:avLst/>
            </a:prstGeom>
          </p:spPr>
        </p:pic>
        <p:pic>
          <p:nvPicPr>
            <p:cNvPr id="8" name="Image 6" descr="preencoded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10300" y="3028950"/>
              <a:ext cx="5676900" cy="1485900"/>
            </a:xfrm>
            <a:prstGeom prst="rect">
              <a:avLst/>
            </a:prstGeom>
          </p:spPr>
        </p:pic>
        <p:pic>
          <p:nvPicPr>
            <p:cNvPr id="9" name="Image 7" descr="preencoded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10300" y="4743450"/>
              <a:ext cx="5676900" cy="714375"/>
            </a:xfrm>
            <a:prstGeom prst="rect">
              <a:avLst/>
            </a:prstGeom>
          </p:spPr>
        </p:pic>
        <p:pic>
          <p:nvPicPr>
            <p:cNvPr id="10" name="Image 8" descr="preencoded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62700" y="4967288"/>
              <a:ext cx="142875" cy="266700"/>
            </a:xfrm>
            <a:prstGeom prst="rect">
              <a:avLst/>
            </a:prstGeom>
          </p:spPr>
        </p:pic>
        <p:pic>
          <p:nvPicPr>
            <p:cNvPr id="11" name="Image 9" descr="preencoded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10375" y="5133975"/>
              <a:ext cx="3517255" cy="152400"/>
            </a:xfrm>
            <a:prstGeom prst="rect">
              <a:avLst/>
            </a:prstGeom>
          </p:spPr>
        </p:pic>
        <p:sp>
          <p:nvSpPr>
            <p:cNvPr id="26" name="Text 14"/>
            <p:cNvSpPr/>
            <p:nvPr/>
          </p:nvSpPr>
          <p:spPr>
            <a:xfrm>
              <a:off x="6290370" y="1743075"/>
              <a:ext cx="6082903" cy="3429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>
                <a:lnSpc>
                  <a:spcPts val="1500"/>
                </a:lnSpc>
                <a:buNone/>
              </a:pPr>
              <a:r>
                <a:rPr lang="en-US" sz="1050" dirty="0">
                  <a:solidFill>
                    <a:srgbClr val="F8F8F2"/>
                  </a:solidFill>
                  <a:latin typeface="ui-monospace" pitchFamily="34" charset="0"/>
                  <a:ea typeface="ui-monospace" pitchFamily="34" charset="-122"/>
                  <a:cs typeface="ui-monospace" pitchFamily="34" charset="-120"/>
                </a:rPr>
                <a:t>) {</a:t>
              </a:r>
              <a:endParaRPr lang="en-US" sz="1050" dirty="0"/>
            </a:p>
            <a:p>
              <a:pPr marL="0" indent="0">
                <a:lnSpc>
                  <a:spcPts val="1500"/>
                </a:lnSpc>
                <a:buNone/>
              </a:pPr>
              <a:r>
                <a:rPr lang="en-US" sz="1050" dirty="0">
                  <a:solidFill>
                    <a:srgbClr val="F8F8F2"/>
                  </a:solidFill>
                  <a:latin typeface="ui-monospace" pitchFamily="34" charset="0"/>
                  <a:ea typeface="ui-monospace" pitchFamily="34" charset="-122"/>
                  <a:cs typeface="ui-monospace" pitchFamily="34" charset="-120"/>
                </a:rPr>
                <a:t>    </a:t>
              </a:r>
              <a:endParaRPr lang="en-US" sz="1050" dirty="0"/>
            </a:p>
          </p:txBody>
        </p:sp>
        <p:sp>
          <p:nvSpPr>
            <p:cNvPr id="67" name="Text 55"/>
            <p:cNvSpPr/>
            <p:nvPr/>
          </p:nvSpPr>
          <p:spPr>
            <a:xfrm>
              <a:off x="5810101" y="4410075"/>
              <a:ext cx="864394" cy="1524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>
                <a:lnSpc>
                  <a:spcPts val="1500"/>
                </a:lnSpc>
                <a:buNone/>
              </a:pPr>
              <a:r>
                <a:rPr lang="en-US" sz="1050" dirty="0">
                  <a:solidFill>
                    <a:srgbClr val="9CDCFE"/>
                  </a:solidFill>
                  <a:latin typeface="ui-monospace" pitchFamily="34" charset="0"/>
                  <a:ea typeface="ui-monospace" pitchFamily="34" charset="-122"/>
                  <a:cs typeface="ui-monospace" pitchFamily="34" charset="-120"/>
                </a:rPr>
                <a:t>pixelSize</a:t>
              </a:r>
              <a:endParaRPr lang="en-US" sz="1050" dirty="0"/>
            </a:p>
          </p:txBody>
        </p:sp>
        <p:sp>
          <p:nvSpPr>
            <p:cNvPr id="68" name="Text 56"/>
            <p:cNvSpPr/>
            <p:nvPr/>
          </p:nvSpPr>
          <p:spPr>
            <a:xfrm>
              <a:off x="6530429" y="4410075"/>
              <a:ext cx="6322963" cy="3429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>
                <a:lnSpc>
                  <a:spcPts val="1500"/>
                </a:lnSpc>
                <a:buNone/>
              </a:pPr>
              <a:r>
                <a:rPr lang="en-US" sz="1050" dirty="0">
                  <a:solidFill>
                    <a:srgbClr val="F8F8F2"/>
                  </a:solidFill>
                  <a:latin typeface="ui-monospace" pitchFamily="34" charset="0"/>
                  <a:ea typeface="ui-monospace" pitchFamily="34" charset="-122"/>
                  <a:cs typeface="ui-monospace" pitchFamily="34" charset="-120"/>
                </a:rPr>
                <a:t>) {</a:t>
              </a:r>
              <a:endParaRPr lang="en-US" sz="1050" dirty="0"/>
            </a:p>
            <a:p>
              <a:pPr marL="0" indent="0">
                <a:lnSpc>
                  <a:spcPts val="1500"/>
                </a:lnSpc>
                <a:buNone/>
              </a:pPr>
              <a:r>
                <a:rPr lang="en-US" sz="1050" dirty="0">
                  <a:solidFill>
                    <a:srgbClr val="F8F8F2"/>
                  </a:solidFill>
                  <a:latin typeface="ui-monospace" pitchFamily="34" charset="0"/>
                  <a:ea typeface="ui-monospace" pitchFamily="34" charset="-122"/>
                  <a:cs typeface="ui-monospace" pitchFamily="34" charset="-120"/>
                </a:rPr>
                <a:t>    </a:t>
              </a:r>
              <a:endParaRPr lang="en-US" sz="1050" dirty="0"/>
            </a:p>
          </p:txBody>
        </p:sp>
        <p:sp>
          <p:nvSpPr>
            <p:cNvPr id="88" name="Text 76"/>
            <p:cNvSpPr/>
            <p:nvPr/>
          </p:nvSpPr>
          <p:spPr>
            <a:xfrm>
              <a:off x="6290072" y="5362575"/>
              <a:ext cx="6002536" cy="3429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>
                <a:lnSpc>
                  <a:spcPts val="1500"/>
                </a:lnSpc>
                <a:buNone/>
              </a:pPr>
              <a:r>
                <a:rPr lang="en-US" sz="1050" dirty="0">
                  <a:solidFill>
                    <a:srgbClr val="F8F8F2"/>
                  </a:solidFill>
                  <a:latin typeface="ui-monospace" pitchFamily="34" charset="0"/>
                  <a:ea typeface="ui-monospace" pitchFamily="34" charset="-122"/>
                  <a:cs typeface="ui-monospace" pitchFamily="34" charset="-120"/>
                </a:rPr>
                <a:t>);</a:t>
              </a:r>
              <a:endParaRPr lang="en-US" sz="1050" dirty="0"/>
            </a:p>
            <a:p>
              <a:pPr marL="0" indent="0">
                <a:lnSpc>
                  <a:spcPts val="1500"/>
                </a:lnSpc>
                <a:buNone/>
              </a:pPr>
              <a:r>
                <a:rPr lang="en-US" sz="1050" dirty="0">
                  <a:solidFill>
                    <a:srgbClr val="F8F8F2"/>
                  </a:solidFill>
                  <a:latin typeface="ui-monospace" pitchFamily="34" charset="0"/>
                  <a:ea typeface="ui-monospace" pitchFamily="34" charset="-122"/>
                  <a:cs typeface="ui-monospace" pitchFamily="34" charset="-120"/>
                </a:rPr>
                <a:t>    cv::Mat </a:t>
              </a:r>
              <a:endParaRPr lang="en-US" sz="1050" dirty="0"/>
            </a:p>
          </p:txBody>
        </p:sp>
        <p:sp>
          <p:nvSpPr>
            <p:cNvPr id="112" name="Text 100"/>
            <p:cNvSpPr/>
            <p:nvPr/>
          </p:nvSpPr>
          <p:spPr>
            <a:xfrm>
              <a:off x="6362700" y="1543050"/>
              <a:ext cx="5372100" cy="2667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1500" b="1" dirty="0">
                  <a:solidFill>
                    <a:srgbClr val="15803D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블러 처리 옵션</a:t>
              </a:r>
              <a:endParaRPr lang="en-US" sz="1500" dirty="0"/>
            </a:p>
          </p:txBody>
        </p:sp>
        <p:sp>
          <p:nvSpPr>
            <p:cNvPr id="113" name="Text 101"/>
            <p:cNvSpPr/>
            <p:nvPr/>
          </p:nvSpPr>
          <p:spPr>
            <a:xfrm>
              <a:off x="6362700" y="1885950"/>
              <a:ext cx="6446520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342900" indent="-342900" algn="l">
                <a:lnSpc>
                  <a:spcPts val="1800"/>
                </a:lnSpc>
                <a:buSzPct val="100000"/>
                <a:buChar char="•"/>
              </a:pPr>
              <a:r>
                <a:rPr lang="en-US" sz="1200" b="1" dirty="0">
                  <a:solidFill>
                    <a:srgbClr val="000000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가우시안 블러</a:t>
              </a:r>
              <a:r>
                <a:rPr lang="en-US" sz="1200" dirty="0">
                  <a:solidFill>
                    <a:srgbClr val="000000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: 주변 픽셀 값의 가중 평균을 사용하여 자연스러운 흐림 효과</a:t>
              </a:r>
              <a:endParaRPr lang="en-US" sz="1200" dirty="0"/>
            </a:p>
          </p:txBody>
        </p:sp>
        <p:sp>
          <p:nvSpPr>
            <p:cNvPr id="114" name="Text 102"/>
            <p:cNvSpPr/>
            <p:nvPr/>
          </p:nvSpPr>
          <p:spPr>
            <a:xfrm>
              <a:off x="6362700" y="2190750"/>
              <a:ext cx="6446520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342900" indent="-342900" algn="l">
                <a:lnSpc>
                  <a:spcPts val="1800"/>
                </a:lnSpc>
                <a:buSzPct val="100000"/>
                <a:buChar char="•"/>
              </a:pPr>
              <a:r>
                <a:rPr lang="en-US" sz="1200" b="1" dirty="0">
                  <a:solidFill>
                    <a:srgbClr val="000000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강도 조절</a:t>
              </a:r>
              <a:r>
                <a:rPr lang="en-US" sz="1200" dirty="0">
                  <a:solidFill>
                    <a:srgbClr val="000000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: blurStrength 값으로 커널 크기 조정 (값이 클수록 더 강한 블러)</a:t>
              </a:r>
              <a:endParaRPr lang="en-US" sz="1200" dirty="0"/>
            </a:p>
          </p:txBody>
        </p:sp>
        <p:sp>
          <p:nvSpPr>
            <p:cNvPr id="115" name="Text 103"/>
            <p:cNvSpPr/>
            <p:nvPr/>
          </p:nvSpPr>
          <p:spPr>
            <a:xfrm>
              <a:off x="6362700" y="2495550"/>
              <a:ext cx="6446520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342900" indent="-342900" algn="l">
                <a:lnSpc>
                  <a:spcPts val="1800"/>
                </a:lnSpc>
                <a:buSzPct val="100000"/>
                <a:buChar char="•"/>
              </a:pPr>
              <a:r>
                <a:rPr lang="en-US" sz="1200" b="1" dirty="0">
                  <a:solidFill>
                    <a:srgbClr val="000000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범위</a:t>
              </a:r>
              <a:r>
                <a:rPr lang="en-US" sz="1200" dirty="0">
                  <a:solidFill>
                    <a:srgbClr val="000000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: 일반적으로 15-45 사이의 값 사용 (얼굴 크기에 따라 조정)</a:t>
              </a:r>
              <a:endParaRPr lang="en-US" sz="1200" dirty="0"/>
            </a:p>
          </p:txBody>
        </p:sp>
        <p:sp>
          <p:nvSpPr>
            <p:cNvPr id="116" name="Text 104"/>
            <p:cNvSpPr/>
            <p:nvPr/>
          </p:nvSpPr>
          <p:spPr>
            <a:xfrm>
              <a:off x="6362700" y="3181350"/>
              <a:ext cx="5372100" cy="2667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1500" b="1" dirty="0">
                  <a:solidFill>
                    <a:srgbClr val="15803D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모</a:t>
              </a:r>
              <a:r>
                <a:rPr lang="ko-KR" altLang="en-US" sz="1500" b="1" dirty="0">
                  <a:solidFill>
                    <a:srgbClr val="15803D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사각형이 아닌 원형으로 </a:t>
              </a:r>
              <a:r>
                <a:rPr lang="en-US" altLang="ko-KR" sz="1500" b="1" dirty="0">
                  <a:solidFill>
                    <a:srgbClr val="15803D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mask </a:t>
              </a:r>
              <a:r>
                <a:rPr lang="ko-KR" altLang="en-US" sz="1500" b="1" dirty="0">
                  <a:solidFill>
                    <a:srgbClr val="15803D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적용</a:t>
              </a:r>
              <a:endParaRPr lang="en-US" sz="1500" dirty="0"/>
            </a:p>
          </p:txBody>
        </p:sp>
        <p:sp>
          <p:nvSpPr>
            <p:cNvPr id="117" name="Text 105"/>
            <p:cNvSpPr/>
            <p:nvPr/>
          </p:nvSpPr>
          <p:spPr>
            <a:xfrm>
              <a:off x="6362700" y="3524250"/>
              <a:ext cx="6446520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342900" indent="-342900" algn="l">
                <a:lnSpc>
                  <a:spcPts val="1800"/>
                </a:lnSpc>
                <a:buSzPct val="100000"/>
                <a:buChar char="•"/>
              </a:pPr>
              <a:endParaRPr lang="en-US" sz="1200" dirty="0"/>
            </a:p>
          </p:txBody>
        </p:sp>
        <p:sp>
          <p:nvSpPr>
            <p:cNvPr id="118" name="Text 106"/>
            <p:cNvSpPr/>
            <p:nvPr/>
          </p:nvSpPr>
          <p:spPr>
            <a:xfrm>
              <a:off x="6362700" y="3829050"/>
              <a:ext cx="6446520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342900" indent="-342900" algn="l">
                <a:lnSpc>
                  <a:spcPts val="1800"/>
                </a:lnSpc>
                <a:buSzPct val="100000"/>
                <a:buChar char="•"/>
              </a:pPr>
              <a:endParaRPr lang="en-US" sz="1200" dirty="0"/>
            </a:p>
          </p:txBody>
        </p:sp>
        <p:sp>
          <p:nvSpPr>
            <p:cNvPr id="119" name="Text 107"/>
            <p:cNvSpPr/>
            <p:nvPr/>
          </p:nvSpPr>
          <p:spPr>
            <a:xfrm>
              <a:off x="6362700" y="4133850"/>
              <a:ext cx="6446520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342900" indent="-342900" algn="l">
                <a:lnSpc>
                  <a:spcPts val="1800"/>
                </a:lnSpc>
                <a:buSzPct val="100000"/>
                <a:buChar char="•"/>
              </a:pPr>
              <a:endParaRPr lang="en-US" sz="1200" dirty="0"/>
            </a:p>
          </p:txBody>
        </p:sp>
        <p:sp>
          <p:nvSpPr>
            <p:cNvPr id="120" name="Text 108"/>
            <p:cNvSpPr/>
            <p:nvPr/>
          </p:nvSpPr>
          <p:spPr>
            <a:xfrm>
              <a:off x="6619875" y="4895850"/>
              <a:ext cx="5114925" cy="409575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>
                <a:lnSpc>
                  <a:spcPts val="1500"/>
                </a:lnSpc>
                <a:buNone/>
              </a:pPr>
              <a:r>
                <a:rPr lang="en-US" sz="1050" b="1" dirty="0">
                  <a:solidFill>
                    <a:srgbClr val="000000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Tip:</a:t>
              </a:r>
              <a:r>
                <a:rPr lang="en-US" sz="1050" dirty="0">
                  <a:solidFill>
                    <a:srgbClr val="000000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 얼굴 크기에 따라 동적으로 강도를 조절하면 일관된 비식별화 효과를 얻을 수 있습니다. 예: </a:t>
              </a:r>
              <a:endParaRPr lang="en-US" sz="1050" dirty="0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D6275-0B5D-FD8E-C71B-5319D4593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reencoded.png">
            <a:extLst>
              <a:ext uri="{FF2B5EF4-FFF2-40B4-BE49-F238E27FC236}">
                <a16:creationId xmlns:a16="http://schemas.microsoft.com/office/drawing/2014/main" id="{EEA0A5FF-43EB-3F0D-D82C-BF3BBC6D8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2865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97F6A24-377E-3988-DFE4-F272F3F0A16B}"/>
              </a:ext>
            </a:extLst>
          </p:cNvPr>
          <p:cNvSpPr/>
          <p:nvPr/>
        </p:nvSpPr>
        <p:spPr>
          <a:xfrm>
            <a:off x="381000" y="142875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ko-KR" altLang="en-US" sz="22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다</a:t>
            </a:r>
            <a:r>
              <a:rPr lang="en-US" altLang="ko-KR" sz="22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Yunet </a:t>
            </a:r>
            <a:r>
              <a:rPr lang="ko-KR" altLang="en-US" sz="22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에서 </a:t>
            </a:r>
            <a:r>
              <a:rPr lang="en-US" altLang="ko-KR" sz="2250" b="1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Threshoud</a:t>
            </a:r>
            <a:r>
              <a:rPr lang="en-US" altLang="ko-KR" sz="22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22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값을 수정</a:t>
            </a:r>
            <a:endParaRPr lang="en-US" sz="2250" dirty="0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00513FDE-B6A3-CCB9-63C2-BCC6B95DE8DB}"/>
              </a:ext>
            </a:extLst>
          </p:cNvPr>
          <p:cNvSpPr/>
          <p:nvPr/>
        </p:nvSpPr>
        <p:spPr>
          <a:xfrm>
            <a:off x="419100" y="1676400"/>
            <a:ext cx="81724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dirty="0" err="1"/>
              <a:t>Threshould</a:t>
            </a:r>
            <a:r>
              <a:rPr lang="en-US" sz="1800" dirty="0"/>
              <a:t> </a:t>
            </a:r>
            <a:r>
              <a:rPr lang="ko-KR" altLang="en-US" sz="1800" dirty="0"/>
              <a:t>값만 수정해도 몇 가지 상황에서 더 많은 얼굴을 찾음</a:t>
            </a: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97B482-70AD-7EA1-FD4D-66194B771E95}"/>
              </a:ext>
            </a:extLst>
          </p:cNvPr>
          <p:cNvSpPr txBox="1"/>
          <p:nvPr/>
        </p:nvSpPr>
        <p:spPr>
          <a:xfrm>
            <a:off x="161925" y="2864526"/>
            <a:ext cx="479009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 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0.9</a:t>
            </a:r>
          </a:p>
          <a:p>
            <a:r>
              <a:rPr lang="ko-KR" altLang="en-US" dirty="0"/>
              <a:t>    </a:t>
            </a:r>
            <a:r>
              <a:rPr lang="en-US" altLang="ko-KR" dirty="0"/>
              <a:t>-</a:t>
            </a:r>
            <a:r>
              <a:rPr lang="ko-KR" altLang="en-US" dirty="0"/>
              <a:t> 모델 변경</a:t>
            </a:r>
            <a:endParaRPr lang="en-US" altLang="ko-KR" dirty="0"/>
          </a:p>
          <a:p>
            <a:r>
              <a:rPr lang="ko-KR" altLang="en-US" dirty="0"/>
              <a:t>    </a:t>
            </a:r>
            <a:r>
              <a:rPr lang="en-US" altLang="ko-KR" dirty="0"/>
              <a:t>-</a:t>
            </a:r>
            <a:r>
              <a:rPr lang="ko-KR" altLang="en-US" dirty="0"/>
              <a:t> 얼굴 </a:t>
            </a:r>
            <a:r>
              <a:rPr lang="ko-KR" altLang="en-US" b="1" dirty="0"/>
              <a:t>검출된 사진</a:t>
            </a:r>
            <a:r>
              <a:rPr lang="en-US" altLang="ko-KR" dirty="0"/>
              <a:t>: 51</a:t>
            </a:r>
            <a:r>
              <a:rPr lang="ko-KR" altLang="en-US" dirty="0"/>
              <a:t>장</a:t>
            </a:r>
          </a:p>
          <a:p>
            <a:r>
              <a:rPr lang="ko-KR" altLang="en-US" dirty="0"/>
              <a:t>    </a:t>
            </a:r>
            <a:r>
              <a:rPr lang="en-US" altLang="ko-KR" dirty="0"/>
              <a:t>-</a:t>
            </a:r>
            <a:r>
              <a:rPr lang="ko-KR" altLang="en-US" dirty="0"/>
              <a:t> 얼굴 </a:t>
            </a:r>
            <a:r>
              <a:rPr lang="ko-KR" altLang="en-US" b="1" dirty="0" err="1"/>
              <a:t>미검출</a:t>
            </a:r>
            <a:r>
              <a:rPr lang="ko-KR" altLang="en-US" b="1" dirty="0"/>
              <a:t> 사진</a:t>
            </a:r>
            <a:r>
              <a:rPr lang="en-US" altLang="ko-KR" dirty="0"/>
              <a:t>: 23</a:t>
            </a:r>
            <a:r>
              <a:rPr lang="ko-KR" altLang="en-US" dirty="0"/>
              <a:t>장</a:t>
            </a:r>
          </a:p>
          <a:p>
            <a:r>
              <a:rPr lang="ko-KR" altLang="en-US" dirty="0"/>
              <a:t>    </a:t>
            </a:r>
            <a:r>
              <a:rPr lang="en-US" altLang="ko-KR" dirty="0"/>
              <a:t>-</a:t>
            </a:r>
            <a:r>
              <a:rPr lang="ko-KR" altLang="en-US" dirty="0"/>
              <a:t> 전체 처리 사진 수</a:t>
            </a:r>
            <a:r>
              <a:rPr lang="en-US" altLang="ko-KR" dirty="0"/>
              <a:t>: 76</a:t>
            </a:r>
            <a:r>
              <a:rPr lang="ko-KR" altLang="en-US" dirty="0"/>
              <a:t>장</a:t>
            </a:r>
          </a:p>
          <a:p>
            <a:r>
              <a:rPr lang="ko-KR" altLang="en-US" dirty="0"/>
              <a:t>   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en-US" b="1" dirty="0"/>
              <a:t>총 검출된 얼굴 개수 합계</a:t>
            </a:r>
            <a:r>
              <a:rPr lang="en-US" altLang="ko-KR" dirty="0"/>
              <a:t>: 32</a:t>
            </a:r>
            <a:r>
              <a:rPr lang="ko-KR" altLang="en-US" dirty="0"/>
              <a:t>개 </a:t>
            </a:r>
            <a:r>
              <a:rPr lang="en-US" altLang="ko-KR" dirty="0"/>
              <a:t>(</a:t>
            </a:r>
            <a:r>
              <a:rPr lang="ko-KR" altLang="en-US" dirty="0"/>
              <a:t>중복 포함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FAF075-F18C-9E96-0CDD-6B54D49C867D}"/>
              </a:ext>
            </a:extLst>
          </p:cNvPr>
          <p:cNvSpPr txBox="1"/>
          <p:nvPr/>
        </p:nvSpPr>
        <p:spPr>
          <a:xfrm>
            <a:off x="6095999" y="2971800"/>
            <a:ext cx="39719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-0.7</a:t>
            </a:r>
          </a:p>
          <a:p>
            <a:r>
              <a:rPr lang="ko-KR" altLang="en-US" dirty="0"/>
              <a:t>얼굴 </a:t>
            </a:r>
            <a:r>
              <a:rPr lang="ko-KR" altLang="en-US" b="1" dirty="0"/>
              <a:t>검출된 사진</a:t>
            </a:r>
            <a:r>
              <a:rPr lang="en-US" altLang="ko-KR" dirty="0"/>
              <a:t>: </a:t>
            </a:r>
            <a:r>
              <a:rPr lang="en-US" altLang="ko-KR" b="1" dirty="0"/>
              <a:t>52</a:t>
            </a:r>
            <a:r>
              <a:rPr lang="ko-KR" altLang="en-US" b="1" dirty="0"/>
              <a:t>장</a:t>
            </a:r>
            <a:r>
              <a:rPr lang="ko-KR" altLang="en-US" dirty="0"/>
              <a:t> </a:t>
            </a:r>
            <a:r>
              <a:rPr lang="en-US" altLang="ko-KR" dirty="0"/>
              <a:t>(68.4%)</a:t>
            </a:r>
          </a:p>
          <a:p>
            <a:r>
              <a:rPr lang="ko-KR" altLang="en-US" dirty="0"/>
              <a:t>얼굴 </a:t>
            </a:r>
            <a:r>
              <a:rPr lang="ko-KR" altLang="en-US" b="1" dirty="0" err="1"/>
              <a:t>미검출</a:t>
            </a:r>
            <a:r>
              <a:rPr lang="ko-KR" altLang="en-US" b="1" dirty="0"/>
              <a:t> 사진</a:t>
            </a:r>
            <a:r>
              <a:rPr lang="en-US" altLang="ko-KR" dirty="0"/>
              <a:t>: </a:t>
            </a:r>
            <a:r>
              <a:rPr lang="en-US" altLang="ko-KR" b="1" dirty="0"/>
              <a:t>24</a:t>
            </a:r>
            <a:r>
              <a:rPr lang="ko-KR" altLang="en-US" b="1" dirty="0"/>
              <a:t>장</a:t>
            </a:r>
            <a:r>
              <a:rPr lang="ko-KR" altLang="en-US" dirty="0"/>
              <a:t> </a:t>
            </a:r>
            <a:r>
              <a:rPr lang="en-US" altLang="ko-KR" dirty="0"/>
              <a:t>(31.6%)</a:t>
            </a:r>
          </a:p>
          <a:p>
            <a:r>
              <a:rPr lang="ko-KR" altLang="en-US" b="1" dirty="0"/>
              <a:t>전체 사진 수</a:t>
            </a:r>
            <a:r>
              <a:rPr lang="en-US" altLang="ko-KR" dirty="0"/>
              <a:t>: </a:t>
            </a:r>
            <a:r>
              <a:rPr lang="en-US" altLang="ko-KR" b="1" dirty="0"/>
              <a:t>76</a:t>
            </a:r>
            <a:r>
              <a:rPr lang="ko-KR" altLang="en-US" b="1" dirty="0"/>
              <a:t>장</a:t>
            </a:r>
            <a:endParaRPr lang="ko-KR" altLang="en-US" dirty="0"/>
          </a:p>
          <a:p>
            <a:r>
              <a:rPr lang="ko-KR" altLang="en-US" b="1" dirty="0"/>
              <a:t>총 검출된 얼굴 개수 합계</a:t>
            </a:r>
            <a:r>
              <a:rPr lang="en-US" altLang="ko-KR" dirty="0"/>
              <a:t>: </a:t>
            </a:r>
            <a:r>
              <a:rPr lang="en-US" altLang="ko-KR" b="1" dirty="0"/>
              <a:t>113</a:t>
            </a:r>
            <a:r>
              <a:rPr lang="ko-KR" altLang="en-US" b="1" dirty="0"/>
              <a:t>개 </a:t>
            </a:r>
            <a:r>
              <a:rPr lang="en-US" altLang="ko-KR" dirty="0"/>
              <a:t>(</a:t>
            </a:r>
            <a:r>
              <a:rPr lang="ko-KR" altLang="en-US" dirty="0"/>
              <a:t>중복 포함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ko-KR" altLang="en-US" dirty="0"/>
              <a:t>한 장에서 </a:t>
            </a:r>
            <a:r>
              <a:rPr lang="ko-KR" altLang="en-US" b="1" dirty="0"/>
              <a:t>최다 검출 얼굴 수</a:t>
            </a:r>
            <a:r>
              <a:rPr lang="en-US" altLang="ko-KR" dirty="0"/>
              <a:t>: </a:t>
            </a:r>
            <a:r>
              <a:rPr lang="en-US" altLang="ko-KR" b="1" dirty="0"/>
              <a:t>9</a:t>
            </a:r>
            <a:r>
              <a:rPr lang="ko-KR" altLang="en-US" b="1" dirty="0"/>
              <a:t>개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062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reencoded.png">
            <a:extLst>
              <a:ext uri="{FF2B5EF4-FFF2-40B4-BE49-F238E27FC236}">
                <a16:creationId xmlns:a16="http://schemas.microsoft.com/office/drawing/2014/main" id="{BF601A55-3834-BAB7-BF10-9D720CA88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2865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C0C97C17-3325-5658-1D43-F5F75C732E51}"/>
              </a:ext>
            </a:extLst>
          </p:cNvPr>
          <p:cNvSpPr/>
          <p:nvPr/>
        </p:nvSpPr>
        <p:spPr>
          <a:xfrm>
            <a:off x="381000" y="142875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ko-KR" altLang="en-US" sz="22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다른 모델 적용 </a:t>
            </a:r>
            <a:r>
              <a:rPr lang="en-US" altLang="ko-KR" sz="22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</a:t>
            </a:r>
            <a:r>
              <a:rPr lang="en-US" sz="2250" b="1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InsightFace</a:t>
            </a:r>
            <a:r>
              <a:rPr lang="en-US" sz="22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22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모델 적용</a:t>
            </a:r>
            <a:endParaRPr lang="en-US" sz="22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9203EC-C763-B515-AFAE-4F2CDA8C7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324099"/>
            <a:ext cx="5227320" cy="32670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FB3143B-7EDD-59D1-D785-E03DCDAC98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450" y="2324099"/>
            <a:ext cx="5227320" cy="3267075"/>
          </a:xfrm>
          <a:prstGeom prst="rect">
            <a:avLst/>
          </a:prstGeom>
        </p:spPr>
      </p:pic>
      <p:sp>
        <p:nvSpPr>
          <p:cNvPr id="8" name="Text 1">
            <a:extLst>
              <a:ext uri="{FF2B5EF4-FFF2-40B4-BE49-F238E27FC236}">
                <a16:creationId xmlns:a16="http://schemas.microsoft.com/office/drawing/2014/main" id="{B0050513-2B33-6792-56D8-96C011DCF080}"/>
              </a:ext>
            </a:extLst>
          </p:cNvPr>
          <p:cNvSpPr/>
          <p:nvPr/>
        </p:nvSpPr>
        <p:spPr>
          <a:xfrm>
            <a:off x="419100" y="1676400"/>
            <a:ext cx="56769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dirty="0"/>
              <a:t>Yunet </a:t>
            </a:r>
            <a:r>
              <a:rPr lang="ko-KR" altLang="en-US" sz="1800" dirty="0"/>
              <a:t>결과 </a:t>
            </a:r>
            <a:r>
              <a:rPr lang="en-US" altLang="ko-KR" sz="1800" dirty="0" err="1"/>
              <a:t>Threshoud</a:t>
            </a:r>
            <a:r>
              <a:rPr lang="en-US" altLang="ko-KR" sz="1800" dirty="0"/>
              <a:t> 0.7</a:t>
            </a:r>
            <a:endParaRPr lang="en-US" sz="1800" dirty="0"/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B236401C-DA5F-77C5-57A3-DA256E18FAC9}"/>
              </a:ext>
            </a:extLst>
          </p:cNvPr>
          <p:cNvSpPr/>
          <p:nvPr/>
        </p:nvSpPr>
        <p:spPr>
          <a:xfrm>
            <a:off x="6267450" y="1676400"/>
            <a:ext cx="56769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dirty="0" err="1"/>
              <a:t>Insightface</a:t>
            </a:r>
            <a:r>
              <a:rPr lang="en-US" dirty="0"/>
              <a:t> </a:t>
            </a:r>
            <a:r>
              <a:rPr lang="ko-KR" altLang="en-US" dirty="0"/>
              <a:t>결과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04715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D7EED-D4E8-1E77-6F37-958FF328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reencoded.png">
            <a:extLst>
              <a:ext uri="{FF2B5EF4-FFF2-40B4-BE49-F238E27FC236}">
                <a16:creationId xmlns:a16="http://schemas.microsoft.com/office/drawing/2014/main" id="{056AB297-9AFD-3120-47BF-E07B84126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2865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23437CE-046B-0CFF-7087-605AFBBB64BE}"/>
              </a:ext>
            </a:extLst>
          </p:cNvPr>
          <p:cNvSpPr/>
          <p:nvPr/>
        </p:nvSpPr>
        <p:spPr>
          <a:xfrm>
            <a:off x="381000" y="142875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ko-KR" altLang="en-US" sz="22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다른 모델 적용 </a:t>
            </a:r>
            <a:r>
              <a:rPr lang="en-US" altLang="ko-KR" sz="22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</a:t>
            </a:r>
            <a:r>
              <a:rPr lang="en-US" sz="2250" b="1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InsightFace</a:t>
            </a:r>
            <a:r>
              <a:rPr lang="en-US" sz="22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22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모델 적용</a:t>
            </a:r>
            <a:endParaRPr lang="en-US" sz="2250" dirty="0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6037FE29-9F9D-34C8-C438-F9546012A1CC}"/>
              </a:ext>
            </a:extLst>
          </p:cNvPr>
          <p:cNvSpPr/>
          <p:nvPr/>
        </p:nvSpPr>
        <p:spPr>
          <a:xfrm>
            <a:off x="419100" y="1676400"/>
            <a:ext cx="56769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dirty="0"/>
              <a:t>Yunet </a:t>
            </a:r>
            <a:r>
              <a:rPr lang="ko-KR" altLang="en-US" sz="1800" dirty="0"/>
              <a:t>결과 </a:t>
            </a:r>
            <a:r>
              <a:rPr lang="en-US" altLang="ko-KR" sz="1800" dirty="0" err="1"/>
              <a:t>Threshoud</a:t>
            </a:r>
            <a:r>
              <a:rPr lang="en-US" altLang="ko-KR" sz="1800" dirty="0"/>
              <a:t> 0.7</a:t>
            </a:r>
            <a:endParaRPr lang="en-US" sz="1800" dirty="0"/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05BB98ED-9CE2-A5CA-BC13-63C0AB4666C2}"/>
              </a:ext>
            </a:extLst>
          </p:cNvPr>
          <p:cNvSpPr/>
          <p:nvPr/>
        </p:nvSpPr>
        <p:spPr>
          <a:xfrm>
            <a:off x="6267450" y="1676400"/>
            <a:ext cx="56769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dirty="0" err="1"/>
              <a:t>Insightface</a:t>
            </a:r>
            <a:r>
              <a:rPr lang="en-US" dirty="0"/>
              <a:t> </a:t>
            </a:r>
            <a:r>
              <a:rPr lang="ko-KR" altLang="en-US" dirty="0"/>
              <a:t>결과</a:t>
            </a:r>
            <a:endParaRPr lang="en-US"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8E9FB5-92CB-BC27-1723-94E511216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99" y="2552699"/>
            <a:ext cx="4571999" cy="34289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8B28AD-53B0-FEF0-FFF7-F449902E9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2552699"/>
            <a:ext cx="4895850" cy="36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15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28662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72866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143000"/>
            <a:ext cx="7010400" cy="4648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475" y="1466850"/>
            <a:ext cx="190500" cy="190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3950" y="1371600"/>
            <a:ext cx="238125" cy="266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475" y="2571750"/>
            <a:ext cx="190500" cy="1905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3950" y="2476500"/>
            <a:ext cx="238125" cy="2667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475" y="3676650"/>
            <a:ext cx="190500" cy="190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3950" y="3581400"/>
            <a:ext cx="190500" cy="266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2475" y="4781550"/>
            <a:ext cx="190500" cy="190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3950" y="4686300"/>
            <a:ext cx="238125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24800" y="1143000"/>
            <a:ext cx="3657600" cy="1990725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53400" y="1371600"/>
            <a:ext cx="38100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24800" y="3362325"/>
            <a:ext cx="3657600" cy="39243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96413" y="3590925"/>
            <a:ext cx="714375" cy="5715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53400" y="4467225"/>
            <a:ext cx="3200400" cy="2590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924925" y="5381625"/>
            <a:ext cx="1657350" cy="3810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672513" y="5838825"/>
            <a:ext cx="2162175" cy="3810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82000" y="6296025"/>
            <a:ext cx="2743200" cy="6096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6524625"/>
            <a:ext cx="12192000" cy="7620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609600" y="457200"/>
            <a:ext cx="10972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유머 페이지: 개발자의 하루</a:t>
            </a:r>
            <a:endParaRPr lang="en-US" sz="3600" dirty="0"/>
          </a:p>
        </p:txBody>
      </p:sp>
      <p:sp>
        <p:nvSpPr>
          <p:cNvPr id="23" name="Text 1"/>
          <p:cNvSpPr/>
          <p:nvPr/>
        </p:nvSpPr>
        <p:spPr>
          <a:xfrm>
            <a:off x="1476375" y="1371600"/>
            <a:ext cx="4114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아침</a:t>
            </a:r>
            <a:endParaRPr lang="en-US" sz="1500" dirty="0"/>
          </a:p>
        </p:txBody>
      </p:sp>
      <p:sp>
        <p:nvSpPr>
          <p:cNvPr id="24" name="Text 2"/>
          <p:cNvSpPr/>
          <p:nvPr/>
        </p:nvSpPr>
        <p:spPr>
          <a:xfrm>
            <a:off x="1123950" y="1714500"/>
            <a:ext cx="626745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개발자 오늘도 얼굴 인식 기술로 인생을 편리하게 보내고 있다. 아침에 카메라를 켜자마자 "안녕하세요!"라고 인사하는 AI에게도 반갑게 인사해야 했다.</a:t>
            </a:r>
            <a:endParaRPr lang="en-US" sz="1350" dirty="0"/>
          </a:p>
        </p:txBody>
      </p:sp>
      <p:sp>
        <p:nvSpPr>
          <p:cNvPr id="25" name="Text 3"/>
          <p:cNvSpPr/>
          <p:nvPr/>
        </p:nvSpPr>
        <p:spPr>
          <a:xfrm>
            <a:off x="1476375" y="2476500"/>
            <a:ext cx="4114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오후</a:t>
            </a:r>
            <a:endParaRPr lang="en-US" sz="1500" dirty="0"/>
          </a:p>
        </p:txBody>
      </p:sp>
      <p:sp>
        <p:nvSpPr>
          <p:cNvPr id="26" name="Text 4"/>
          <p:cNvSpPr/>
          <p:nvPr/>
        </p:nvSpPr>
        <p:spPr>
          <a:xfrm>
            <a:off x="1123950" y="2819400"/>
            <a:ext cx="626745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개발자는 새로운 얼굴 인식 모델을 훈련시키고 있었다. 그런데 자신의 얼굴은 하나도 인식이 되지 않았다. "이게 뭐야? 다른 사람들은 다 잘 나오는데?"</a:t>
            </a:r>
            <a:endParaRPr lang="en-US" sz="1350" dirty="0"/>
          </a:p>
        </p:txBody>
      </p:sp>
      <p:sp>
        <p:nvSpPr>
          <p:cNvPr id="27" name="Text 5"/>
          <p:cNvSpPr/>
          <p:nvPr/>
        </p:nvSpPr>
        <p:spPr>
          <a:xfrm>
            <a:off x="1428750" y="3581400"/>
            <a:ext cx="4114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저녁</a:t>
            </a:r>
            <a:endParaRPr lang="en-US" sz="1500" dirty="0"/>
          </a:p>
        </p:txBody>
      </p:sp>
      <p:sp>
        <p:nvSpPr>
          <p:cNvPr id="28" name="Text 6"/>
          <p:cNvSpPr/>
          <p:nvPr/>
        </p:nvSpPr>
        <p:spPr>
          <a:xfrm>
            <a:off x="1123950" y="3924300"/>
            <a:ext cx="626745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디버깅 하던 중, 개발자의 컴퓨터 화면에 "Face Not Found" 메시지가 계속 뜨는 것을 발견. AI는 주변 사람들의 얼굴은 다 인식하지만, 개발자의 얼굴은 인식하지 못하고 있었다.</a:t>
            </a:r>
            <a:endParaRPr lang="en-US" sz="1350" dirty="0"/>
          </a:p>
        </p:txBody>
      </p:sp>
      <p:sp>
        <p:nvSpPr>
          <p:cNvPr id="29" name="Text 7"/>
          <p:cNvSpPr/>
          <p:nvPr/>
        </p:nvSpPr>
        <p:spPr>
          <a:xfrm>
            <a:off x="1476375" y="4686300"/>
            <a:ext cx="2057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밤</a:t>
            </a:r>
            <a:endParaRPr lang="en-US" sz="1500" dirty="0"/>
          </a:p>
        </p:txBody>
      </p:sp>
      <p:sp>
        <p:nvSpPr>
          <p:cNvPr id="30" name="Text 8"/>
          <p:cNvSpPr/>
          <p:nvPr/>
        </p:nvSpPr>
        <p:spPr>
          <a:xfrm>
            <a:off x="1123950" y="5029200"/>
            <a:ext cx="626745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개발자는 자신의 얼굴을 인식할 수 없는 이유를 찾아 모든 코드를 다시 검토했다. 하지만 결국은 발견하지 못하고 잠들게 되었다. 내일 다시 해보자고 다짐하며...</a:t>
            </a:r>
            <a:endParaRPr lang="en-US" sz="1350" dirty="0"/>
          </a:p>
        </p:txBody>
      </p:sp>
      <p:sp>
        <p:nvSpPr>
          <p:cNvPr id="31" name="Text 9"/>
          <p:cNvSpPr/>
          <p:nvPr/>
        </p:nvSpPr>
        <p:spPr>
          <a:xfrm>
            <a:off x="8686800" y="1371600"/>
            <a:ext cx="2667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개발자의 고민</a:t>
            </a:r>
            <a:endParaRPr lang="en-US" sz="1800" dirty="0"/>
          </a:p>
        </p:txBody>
      </p:sp>
      <p:sp>
        <p:nvSpPr>
          <p:cNvPr id="32" name="Text 10"/>
          <p:cNvSpPr/>
          <p:nvPr/>
        </p:nvSpPr>
        <p:spPr>
          <a:xfrm>
            <a:off x="8686800" y="1790700"/>
            <a:ext cx="2667000" cy="11144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94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"내 코드는 완벽한데, 왜 내 얼굴은 인식이 안 될까? 얼굴 인식은 되는데, 내 얼굴은 인식 못 하는..." 개발자의 아이러니한 일상</a:t>
            </a:r>
            <a:endParaRPr lang="en-US" sz="1350" dirty="0"/>
          </a:p>
        </p:txBody>
      </p:sp>
      <p:sp>
        <p:nvSpPr>
          <p:cNvPr id="33" name="Text 11"/>
          <p:cNvSpPr/>
          <p:nvPr/>
        </p:nvSpPr>
        <p:spPr>
          <a:xfrm>
            <a:off x="8305800" y="4619625"/>
            <a:ext cx="2895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얼굴 인식 AI 퀴즈</a:t>
            </a:r>
            <a:endParaRPr lang="en-US" sz="1500" dirty="0"/>
          </a:p>
        </p:txBody>
      </p:sp>
      <p:sp>
        <p:nvSpPr>
          <p:cNvPr id="34" name="Text 12"/>
          <p:cNvSpPr/>
          <p:nvPr/>
        </p:nvSpPr>
        <p:spPr>
          <a:xfrm>
            <a:off x="8016240" y="4962525"/>
            <a:ext cx="34747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개발자의 얼굴을 인식할 수 있는 방법은?</a:t>
            </a:r>
            <a:endParaRPr lang="en-US" sz="1350" dirty="0"/>
          </a:p>
        </p:txBody>
      </p:sp>
      <p:sp>
        <p:nvSpPr>
          <p:cNvPr id="35" name="Text 13"/>
          <p:cNvSpPr/>
          <p:nvPr/>
        </p:nvSpPr>
        <p:spPr>
          <a:xfrm>
            <a:off x="9077325" y="5457825"/>
            <a:ext cx="16230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1. 코드를 수정해보기</a:t>
            </a:r>
            <a:endParaRPr lang="en-US" sz="1200" dirty="0"/>
          </a:p>
        </p:txBody>
      </p:sp>
      <p:sp>
        <p:nvSpPr>
          <p:cNvPr id="36" name="Text 14"/>
          <p:cNvSpPr/>
          <p:nvPr/>
        </p:nvSpPr>
        <p:spPr>
          <a:xfrm>
            <a:off x="8824913" y="5915025"/>
            <a:ext cx="22288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2. 내 얼굴 데이터를 추가하기</a:t>
            </a:r>
            <a:endParaRPr lang="en-US" sz="1200" dirty="0"/>
          </a:p>
        </p:txBody>
      </p:sp>
      <p:sp>
        <p:nvSpPr>
          <p:cNvPr id="37" name="Text 15"/>
          <p:cNvSpPr/>
          <p:nvPr/>
        </p:nvSpPr>
        <p:spPr>
          <a:xfrm>
            <a:off x="8534400" y="6372225"/>
            <a:ext cx="2438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3. AI에게 "이 얼굴은 나야"라고 말하기</a:t>
            </a:r>
            <a:endParaRPr lang="en-US" sz="1200" dirty="0"/>
          </a:p>
        </p:txBody>
      </p:sp>
      <p:sp>
        <p:nvSpPr>
          <p:cNvPr id="38" name="Text 16"/>
          <p:cNvSpPr/>
          <p:nvPr/>
        </p:nvSpPr>
        <p:spPr>
          <a:xfrm>
            <a:off x="11487150" y="6905625"/>
            <a:ext cx="5715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>
                    <a:alpha val="7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16 / 20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1866900"/>
            <a:ext cx="6477000" cy="4038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0150" y="2228850"/>
            <a:ext cx="342900" cy="3429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3400" y="2228850"/>
            <a:ext cx="342900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0150" y="2971800"/>
            <a:ext cx="333226" cy="342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3400" y="2971800"/>
            <a:ext cx="342900" cy="342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0150" y="3810000"/>
            <a:ext cx="313134" cy="342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3400" y="3810000"/>
            <a:ext cx="342900" cy="3429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0150" y="4552950"/>
            <a:ext cx="342900" cy="3429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43400" y="4552950"/>
            <a:ext cx="342900" cy="342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0150" y="5200650"/>
            <a:ext cx="342900" cy="3429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43400" y="5200650"/>
            <a:ext cx="342900" cy="3429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6096000"/>
            <a:ext cx="12192000" cy="76200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914400" y="914400"/>
            <a:ext cx="12573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4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목차</a:t>
            </a:r>
            <a:endParaRPr lang="en-US" sz="4500" dirty="0"/>
          </a:p>
        </p:txBody>
      </p:sp>
      <p:sp>
        <p:nvSpPr>
          <p:cNvPr id="17" name="Text 1"/>
          <p:cNvSpPr/>
          <p:nvPr/>
        </p:nvSpPr>
        <p:spPr>
          <a:xfrm>
            <a:off x="1328738" y="2228850"/>
            <a:ext cx="3429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endParaRPr lang="en-US" sz="1200" dirty="0"/>
          </a:p>
        </p:txBody>
      </p:sp>
      <p:sp>
        <p:nvSpPr>
          <p:cNvPr id="18" name="Text 2"/>
          <p:cNvSpPr/>
          <p:nvPr/>
        </p:nvSpPr>
        <p:spPr>
          <a:xfrm>
            <a:off x="1695450" y="2266950"/>
            <a:ext cx="19888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동기 및 배경</a:t>
            </a:r>
            <a:endParaRPr lang="en-US" sz="1500" dirty="0"/>
          </a:p>
        </p:txBody>
      </p:sp>
      <p:sp>
        <p:nvSpPr>
          <p:cNvPr id="19" name="Text 3"/>
          <p:cNvSpPr/>
          <p:nvPr/>
        </p:nvSpPr>
        <p:spPr>
          <a:xfrm>
            <a:off x="4471988" y="2228850"/>
            <a:ext cx="3429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6</a:t>
            </a:r>
            <a:endParaRPr lang="en-US" sz="1200" dirty="0"/>
          </a:p>
        </p:txBody>
      </p:sp>
      <p:sp>
        <p:nvSpPr>
          <p:cNvPr id="20" name="Text 4"/>
          <p:cNvSpPr/>
          <p:nvPr/>
        </p:nvSpPr>
        <p:spPr>
          <a:xfrm>
            <a:off x="4838700" y="2266950"/>
            <a:ext cx="2400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비식별화 기술의 시장 현황</a:t>
            </a:r>
            <a:endParaRPr lang="en-US" sz="1500" dirty="0"/>
          </a:p>
        </p:txBody>
      </p:sp>
      <p:sp>
        <p:nvSpPr>
          <p:cNvPr id="21" name="Text 5"/>
          <p:cNvSpPr/>
          <p:nvPr/>
        </p:nvSpPr>
        <p:spPr>
          <a:xfrm>
            <a:off x="1323826" y="2971800"/>
            <a:ext cx="333226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</a:t>
            </a:r>
            <a:endParaRPr lang="en-US" sz="1200" dirty="0"/>
          </a:p>
        </p:txBody>
      </p:sp>
      <p:sp>
        <p:nvSpPr>
          <p:cNvPr id="22" name="Text 6"/>
          <p:cNvSpPr/>
          <p:nvPr/>
        </p:nvSpPr>
        <p:spPr>
          <a:xfrm>
            <a:off x="1685776" y="2876550"/>
            <a:ext cx="2276624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 유출과 오남용의 위험성</a:t>
            </a:r>
            <a:endParaRPr lang="en-US" sz="1500" dirty="0"/>
          </a:p>
        </p:txBody>
      </p:sp>
      <p:sp>
        <p:nvSpPr>
          <p:cNvPr id="23" name="Text 7"/>
          <p:cNvSpPr/>
          <p:nvPr/>
        </p:nvSpPr>
        <p:spPr>
          <a:xfrm>
            <a:off x="4471988" y="2971800"/>
            <a:ext cx="3429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7</a:t>
            </a:r>
            <a:endParaRPr lang="en-US" sz="1200" dirty="0"/>
          </a:p>
        </p:txBody>
      </p:sp>
      <p:sp>
        <p:nvSpPr>
          <p:cNvPr id="24" name="Text 8"/>
          <p:cNvSpPr/>
          <p:nvPr/>
        </p:nvSpPr>
        <p:spPr>
          <a:xfrm>
            <a:off x="4838700" y="3009900"/>
            <a:ext cx="2400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국내외 주요 플레이어 분석</a:t>
            </a:r>
            <a:endParaRPr lang="en-US" sz="1500" dirty="0"/>
          </a:p>
        </p:txBody>
      </p:sp>
      <p:sp>
        <p:nvSpPr>
          <p:cNvPr id="25" name="Text 9"/>
          <p:cNvSpPr/>
          <p:nvPr/>
        </p:nvSpPr>
        <p:spPr>
          <a:xfrm>
            <a:off x="1313855" y="3810000"/>
            <a:ext cx="313134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</a:t>
            </a:r>
            <a:endParaRPr lang="en-US" sz="1200" dirty="0"/>
          </a:p>
        </p:txBody>
      </p:sp>
      <p:sp>
        <p:nvSpPr>
          <p:cNvPr id="26" name="Text 10"/>
          <p:cNvSpPr/>
          <p:nvPr/>
        </p:nvSpPr>
        <p:spPr>
          <a:xfrm>
            <a:off x="1665684" y="3714750"/>
            <a:ext cx="2296716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Privacy-by-Design 기반 솔루션</a:t>
            </a:r>
            <a:endParaRPr lang="en-US" sz="1500" dirty="0"/>
          </a:p>
        </p:txBody>
      </p:sp>
      <p:sp>
        <p:nvSpPr>
          <p:cNvPr id="27" name="Text 11"/>
          <p:cNvSpPr/>
          <p:nvPr/>
        </p:nvSpPr>
        <p:spPr>
          <a:xfrm>
            <a:off x="4471988" y="3810000"/>
            <a:ext cx="3429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8</a:t>
            </a:r>
            <a:endParaRPr lang="en-US" sz="1200" dirty="0"/>
          </a:p>
        </p:txBody>
      </p:sp>
      <p:sp>
        <p:nvSpPr>
          <p:cNvPr id="28" name="Text 12"/>
          <p:cNvSpPr/>
          <p:nvPr/>
        </p:nvSpPr>
        <p:spPr>
          <a:xfrm>
            <a:off x="4838700" y="3848100"/>
            <a:ext cx="19431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핵심 기술 파이프라인</a:t>
            </a:r>
            <a:endParaRPr lang="en-US" sz="1500" dirty="0"/>
          </a:p>
        </p:txBody>
      </p:sp>
      <p:sp>
        <p:nvSpPr>
          <p:cNvPr id="29" name="Text 13"/>
          <p:cNvSpPr/>
          <p:nvPr/>
        </p:nvSpPr>
        <p:spPr>
          <a:xfrm>
            <a:off x="1328738" y="4552950"/>
            <a:ext cx="3429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</a:t>
            </a:r>
            <a:endParaRPr lang="en-US" sz="1200" dirty="0"/>
          </a:p>
        </p:txBody>
      </p:sp>
      <p:sp>
        <p:nvSpPr>
          <p:cNvPr id="30" name="Text 14"/>
          <p:cNvSpPr/>
          <p:nvPr/>
        </p:nvSpPr>
        <p:spPr>
          <a:xfrm>
            <a:off x="1695450" y="4591050"/>
            <a:ext cx="17373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진행 일정</a:t>
            </a:r>
            <a:endParaRPr lang="en-US" sz="1500" dirty="0"/>
          </a:p>
        </p:txBody>
      </p:sp>
      <p:sp>
        <p:nvSpPr>
          <p:cNvPr id="31" name="Text 15"/>
          <p:cNvSpPr/>
          <p:nvPr/>
        </p:nvSpPr>
        <p:spPr>
          <a:xfrm>
            <a:off x="4471988" y="4552950"/>
            <a:ext cx="3429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9</a:t>
            </a:r>
            <a:endParaRPr lang="en-US" sz="1200" dirty="0"/>
          </a:p>
        </p:txBody>
      </p:sp>
      <p:sp>
        <p:nvSpPr>
          <p:cNvPr id="32" name="Text 16"/>
          <p:cNvSpPr/>
          <p:nvPr/>
        </p:nvSpPr>
        <p:spPr>
          <a:xfrm>
            <a:off x="4838700" y="4591050"/>
            <a:ext cx="13258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코드 설명</a:t>
            </a:r>
            <a:endParaRPr lang="en-US" sz="1500" dirty="0"/>
          </a:p>
        </p:txBody>
      </p:sp>
      <p:sp>
        <p:nvSpPr>
          <p:cNvPr id="33" name="Text 17"/>
          <p:cNvSpPr/>
          <p:nvPr/>
        </p:nvSpPr>
        <p:spPr>
          <a:xfrm>
            <a:off x="1328738" y="5200650"/>
            <a:ext cx="3429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</a:t>
            </a:r>
            <a:endParaRPr lang="en-US" sz="1200" dirty="0"/>
          </a:p>
        </p:txBody>
      </p:sp>
      <p:sp>
        <p:nvSpPr>
          <p:cNvPr id="34" name="Text 18"/>
          <p:cNvSpPr/>
          <p:nvPr/>
        </p:nvSpPr>
        <p:spPr>
          <a:xfrm>
            <a:off x="1695450" y="5238750"/>
            <a:ext cx="15316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사용된 기술 스택</a:t>
            </a:r>
            <a:endParaRPr lang="en-US" sz="1500" dirty="0"/>
          </a:p>
        </p:txBody>
      </p:sp>
      <p:sp>
        <p:nvSpPr>
          <p:cNvPr id="35" name="Text 19"/>
          <p:cNvSpPr/>
          <p:nvPr/>
        </p:nvSpPr>
        <p:spPr>
          <a:xfrm>
            <a:off x="4429125" y="5200650"/>
            <a:ext cx="41148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</a:t>
            </a:r>
            <a:endParaRPr lang="en-US" sz="1200" dirty="0"/>
          </a:p>
        </p:txBody>
      </p:sp>
      <p:sp>
        <p:nvSpPr>
          <p:cNvPr id="36" name="Text 20"/>
          <p:cNvSpPr/>
          <p:nvPr/>
        </p:nvSpPr>
        <p:spPr>
          <a:xfrm>
            <a:off x="4838700" y="5238750"/>
            <a:ext cx="20345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향후 개발 계획 및 결론</a:t>
            </a:r>
            <a:endParaRPr lang="en-US" sz="15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https://picture-search.skywork.ai/aippt/image/sheet/8580bdb44d433351832558373bee435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838200"/>
            <a:ext cx="5257800" cy="49149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" y="2486025"/>
            <a:ext cx="219075" cy="190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700" y="3514725"/>
            <a:ext cx="190500" cy="1905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8700" y="4543425"/>
            <a:ext cx="171450" cy="190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600" y="838200"/>
            <a:ext cx="5257800" cy="4914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3200" y="1714500"/>
            <a:ext cx="183505" cy="3429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68678" y="180975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53200" y="2667000"/>
            <a:ext cx="170408" cy="342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62130" y="276225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53200" y="3619500"/>
            <a:ext cx="186779" cy="3429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70315" y="371475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53200" y="4381500"/>
            <a:ext cx="4800600" cy="9906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05600" y="4581525"/>
            <a:ext cx="114300" cy="15240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609600" y="2286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실제 활용 사례: 공공데이터 융합</a:t>
            </a:r>
            <a:endParaRPr lang="en-US" sz="2700" dirty="0"/>
          </a:p>
        </p:txBody>
      </p:sp>
      <p:sp>
        <p:nvSpPr>
          <p:cNvPr id="19" name="Text 1"/>
          <p:cNvSpPr/>
          <p:nvPr/>
        </p:nvSpPr>
        <p:spPr>
          <a:xfrm>
            <a:off x="838200" y="1066800"/>
            <a:ext cx="576072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비식별화된 CCTV 데이터 활용 사례</a:t>
            </a:r>
            <a:endParaRPr lang="en-US" sz="1800" dirty="0"/>
          </a:p>
        </p:txBody>
      </p:sp>
      <p:sp>
        <p:nvSpPr>
          <p:cNvPr id="20" name="Text 2"/>
          <p:cNvSpPr/>
          <p:nvPr/>
        </p:nvSpPr>
        <p:spPr>
          <a:xfrm>
            <a:off x="838200" y="1524000"/>
            <a:ext cx="48006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지하철 혼잡도 문제 해결을 위해 얼굴 비식별화 기술과 공공데이터를 결합하는 사례입니다. 개인 식별 정보를 제거한 CCTV 영상에서 추출된 익명화된 데이터는 새로운 사회적 가치를 창출합니다.</a:t>
            </a:r>
            <a:endParaRPr lang="en-US" sz="1200" dirty="0"/>
          </a:p>
        </p:txBody>
      </p:sp>
      <p:sp>
        <p:nvSpPr>
          <p:cNvPr id="21" name="Text 3"/>
          <p:cNvSpPr/>
          <p:nvPr/>
        </p:nvSpPr>
        <p:spPr>
          <a:xfrm>
            <a:off x="1323975" y="2438400"/>
            <a:ext cx="46101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5803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실시간 비식별화</a:t>
            </a:r>
            <a:endParaRPr lang="en-US" sz="1500" dirty="0"/>
          </a:p>
        </p:txBody>
      </p:sp>
      <p:sp>
        <p:nvSpPr>
          <p:cNvPr id="22" name="Text 4"/>
          <p:cNvSpPr/>
          <p:nvPr/>
        </p:nvSpPr>
        <p:spPr>
          <a:xfrm>
            <a:off x="1028700" y="2781300"/>
            <a:ext cx="46101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지하철 역사 CCTV 영상 속 모든 얼굴을 실시간으로 블러 처리하여 개인을 식별할 수 없도록 합니다.</a:t>
            </a:r>
            <a:endParaRPr lang="en-US" sz="1200" dirty="0"/>
          </a:p>
        </p:txBody>
      </p:sp>
      <p:sp>
        <p:nvSpPr>
          <p:cNvPr id="23" name="Text 5"/>
          <p:cNvSpPr/>
          <p:nvPr/>
        </p:nvSpPr>
        <p:spPr>
          <a:xfrm>
            <a:off x="1295400" y="3467100"/>
            <a:ext cx="46101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5803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익명 인원 데이터 추출</a:t>
            </a:r>
            <a:endParaRPr lang="en-US" sz="1500" dirty="0"/>
          </a:p>
        </p:txBody>
      </p:sp>
      <p:sp>
        <p:nvSpPr>
          <p:cNvPr id="24" name="Text 6"/>
          <p:cNvSpPr/>
          <p:nvPr/>
        </p:nvSpPr>
        <p:spPr>
          <a:xfrm>
            <a:off x="1028700" y="3810000"/>
            <a:ext cx="46101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블러 처리된 영상에서 '사람 객체'의 수만을 집계하여 5분 단위, A구역 통과 인원과 B승강장 평균 대기 인원과 같은 통계 데이터만 추출합니다.</a:t>
            </a:r>
            <a:endParaRPr lang="en-US" sz="1200" dirty="0"/>
          </a:p>
        </p:txBody>
      </p:sp>
      <p:sp>
        <p:nvSpPr>
          <p:cNvPr id="25" name="Text 7"/>
          <p:cNvSpPr/>
          <p:nvPr/>
        </p:nvSpPr>
        <p:spPr>
          <a:xfrm>
            <a:off x="1276350" y="4495800"/>
            <a:ext cx="46101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5803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공공데이터와 융합 분석</a:t>
            </a:r>
            <a:endParaRPr lang="en-US" sz="1500" dirty="0"/>
          </a:p>
        </p:txBody>
      </p:sp>
      <p:sp>
        <p:nvSpPr>
          <p:cNvPr id="26" name="Text 8"/>
          <p:cNvSpPr/>
          <p:nvPr/>
        </p:nvSpPr>
        <p:spPr>
          <a:xfrm>
            <a:off x="1028700" y="4838700"/>
            <a:ext cx="46101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생성된 익명화된 실시간 유동인구 데이터를 공공데이터포털에서 제공하는 '열차 도착 정보' 및 '시간대별 혼잡도 통계'와 결합합니다.</a:t>
            </a:r>
            <a:endParaRPr lang="en-US" sz="1200" dirty="0"/>
          </a:p>
        </p:txBody>
      </p:sp>
      <p:sp>
        <p:nvSpPr>
          <p:cNvPr id="27" name="Text 9"/>
          <p:cNvSpPr/>
          <p:nvPr/>
        </p:nvSpPr>
        <p:spPr>
          <a:xfrm>
            <a:off x="6553200" y="1066800"/>
            <a:ext cx="48006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 융합의 가치</a:t>
            </a:r>
            <a:endParaRPr lang="en-US" sz="1800" dirty="0"/>
          </a:p>
        </p:txBody>
      </p:sp>
      <p:sp>
        <p:nvSpPr>
          <p:cNvPr id="28" name="Text 10"/>
          <p:cNvSpPr/>
          <p:nvPr/>
        </p:nvSpPr>
        <p:spPr>
          <a:xfrm>
            <a:off x="6851005" y="1524000"/>
            <a:ext cx="450279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5803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혼잡 원인 정밀 분석</a:t>
            </a:r>
            <a:endParaRPr lang="en-US" sz="1350" dirty="0"/>
          </a:p>
        </p:txBody>
      </p:sp>
      <p:sp>
        <p:nvSpPr>
          <p:cNvPr id="29" name="Text 11"/>
          <p:cNvSpPr/>
          <p:nvPr/>
        </p:nvSpPr>
        <p:spPr>
          <a:xfrm>
            <a:off x="6851005" y="1790700"/>
            <a:ext cx="450279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특정 시간대 혼잡도 급증이 '환승을 위해 단순히 통과하는 인원'인지, '실제 열차 탑승을 위해 대기하는 인원'이 급증했는지 구분합니다.</a:t>
            </a:r>
            <a:endParaRPr lang="en-US" sz="1200" dirty="0"/>
          </a:p>
        </p:txBody>
      </p:sp>
      <p:sp>
        <p:nvSpPr>
          <p:cNvPr id="30" name="Text 12"/>
          <p:cNvSpPr/>
          <p:nvPr/>
        </p:nvSpPr>
        <p:spPr>
          <a:xfrm>
            <a:off x="6837908" y="2362200"/>
            <a:ext cx="451589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5803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예측 기반 선제적 대응</a:t>
            </a:r>
            <a:endParaRPr lang="en-US" sz="1350" dirty="0"/>
          </a:p>
        </p:txBody>
      </p:sp>
      <p:sp>
        <p:nvSpPr>
          <p:cNvPr id="31" name="Text 13"/>
          <p:cNvSpPr/>
          <p:nvPr/>
        </p:nvSpPr>
        <p:spPr>
          <a:xfrm>
            <a:off x="6837908" y="2628900"/>
            <a:ext cx="4515892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승강장 대기 인원이 임계치를 넘어서기 시작하면, 즉시 다음 열차를 추가 투입하거나 배차 간격을 단축하는 등 선제적인 조치를 취할 수 있습니다.</a:t>
            </a:r>
            <a:endParaRPr lang="en-US" sz="1200" dirty="0"/>
          </a:p>
        </p:txBody>
      </p:sp>
      <p:sp>
        <p:nvSpPr>
          <p:cNvPr id="32" name="Text 14"/>
          <p:cNvSpPr/>
          <p:nvPr/>
        </p:nvSpPr>
        <p:spPr>
          <a:xfrm>
            <a:off x="6854279" y="3429000"/>
            <a:ext cx="449952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5803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안전 관리 효율화</a:t>
            </a:r>
            <a:endParaRPr lang="en-US" sz="1350" dirty="0"/>
          </a:p>
        </p:txBody>
      </p:sp>
      <p:sp>
        <p:nvSpPr>
          <p:cNvPr id="33" name="Text 15"/>
          <p:cNvSpPr/>
          <p:nvPr/>
        </p:nvSpPr>
        <p:spPr>
          <a:xfrm>
            <a:off x="6854279" y="3695700"/>
            <a:ext cx="449952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특정 환승 통로에 병목 현상이 감지되면, 해당 구역으로 안내 요원을 집중 배치하거나 동선 안내를 강화하여 안전사고를 예방합니다.</a:t>
            </a:r>
            <a:endParaRPr lang="en-US" sz="1200" dirty="0"/>
          </a:p>
        </p:txBody>
      </p:sp>
      <p:sp>
        <p:nvSpPr>
          <p:cNvPr id="34" name="Text 16"/>
          <p:cNvSpPr/>
          <p:nvPr/>
        </p:nvSpPr>
        <p:spPr>
          <a:xfrm>
            <a:off x="6896100" y="4533900"/>
            <a:ext cx="44958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6653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이처럼 얼굴 비식별 기술은 프라이버시를 철저히 보호하면서도, 기존에 활용하지 못했던 영상 데이터를 공공의 이익을 위한 귀중한 자산으로 전환시키는 강력한 도구가 될 수 있습니다.</a:t>
            </a:r>
            <a:endParaRPr lang="en-US" sz="1200" dirty="0"/>
          </a:p>
        </p:txBody>
      </p:sp>
      <p:sp>
        <p:nvSpPr>
          <p:cNvPr id="35" name="Text 17"/>
          <p:cNvSpPr/>
          <p:nvPr/>
        </p:nvSpPr>
        <p:spPr>
          <a:xfrm>
            <a:off x="11553825" y="6515100"/>
            <a:ext cx="4914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>
                    <a:alpha val="7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17 / 20</a:t>
            </a:r>
            <a:endParaRPr lang="en-US" sz="10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0668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333500"/>
            <a:ext cx="10972800" cy="54858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209800"/>
            <a:ext cx="3505200" cy="20193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2438400"/>
            <a:ext cx="457200" cy="4572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8213" y="2514600"/>
            <a:ext cx="257175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00" y="30861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00" y="33909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200" y="3733800"/>
            <a:ext cx="1038225" cy="266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3400" y="2209800"/>
            <a:ext cx="3505200" cy="20193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2438400"/>
            <a:ext cx="457200" cy="4572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72013" y="2514600"/>
            <a:ext cx="257175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4400" y="308610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4400" y="339090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0" y="3733800"/>
            <a:ext cx="1038225" cy="266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77200" y="2209800"/>
            <a:ext cx="3505200" cy="20193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438400"/>
            <a:ext cx="457200" cy="4572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20100" y="2514600"/>
            <a:ext cx="228600" cy="304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58200" y="308610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58200" y="339090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05800" y="3733800"/>
            <a:ext cx="1038225" cy="2667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9600" y="4457700"/>
            <a:ext cx="3505200" cy="22479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8200" y="4686300"/>
            <a:ext cx="457200" cy="4572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2500" y="4762500"/>
            <a:ext cx="228600" cy="3048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00" y="5334000"/>
            <a:ext cx="152400" cy="152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00" y="5638800"/>
            <a:ext cx="152400" cy="1524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8200" y="5981700"/>
            <a:ext cx="1038225" cy="2667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343400" y="4457700"/>
            <a:ext cx="3505200" cy="22479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572000" y="4686300"/>
            <a:ext cx="457200" cy="4572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686300" y="4762500"/>
            <a:ext cx="228600" cy="3048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4400" y="5334000"/>
            <a:ext cx="152400" cy="1524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4400" y="5638800"/>
            <a:ext cx="152400" cy="1524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0" y="5981700"/>
            <a:ext cx="1038225" cy="26670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77200" y="4457700"/>
            <a:ext cx="3505200" cy="224790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305800" y="4686300"/>
            <a:ext cx="457200" cy="457200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434388" y="4762500"/>
            <a:ext cx="200025" cy="3048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58200" y="5334000"/>
            <a:ext cx="152400" cy="152400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58200" y="5638800"/>
            <a:ext cx="152400" cy="152400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305800" y="6210300"/>
            <a:ext cx="1038225" cy="266700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0" y="6096000"/>
            <a:ext cx="12192000" cy="762000"/>
          </a:xfrm>
          <a:prstGeom prst="rect">
            <a:avLst/>
          </a:prstGeom>
        </p:spPr>
      </p:pic>
      <p:sp>
        <p:nvSpPr>
          <p:cNvPr id="43" name="Text 0"/>
          <p:cNvSpPr/>
          <p:nvPr/>
        </p:nvSpPr>
        <p:spPr>
          <a:xfrm>
            <a:off x="609600" y="457200"/>
            <a:ext cx="10972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향후 개발 계획</a:t>
            </a:r>
            <a:endParaRPr lang="en-US" sz="3600" dirty="0"/>
          </a:p>
        </p:txBody>
      </p:sp>
      <p:sp>
        <p:nvSpPr>
          <p:cNvPr id="44" name="Text 1"/>
          <p:cNvSpPr/>
          <p:nvPr/>
        </p:nvSpPr>
        <p:spPr>
          <a:xfrm>
            <a:off x="1447800" y="2533650"/>
            <a:ext cx="17602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실시간 처리 최적화</a:t>
            </a:r>
            <a:endParaRPr lang="en-US" sz="1500" dirty="0"/>
          </a:p>
        </p:txBody>
      </p:sp>
      <p:sp>
        <p:nvSpPr>
          <p:cNvPr id="45" name="Text 2"/>
          <p:cNvSpPr/>
          <p:nvPr/>
        </p:nvSpPr>
        <p:spPr>
          <a:xfrm>
            <a:off x="1219200" y="3048000"/>
            <a:ext cx="28689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CPU/GPU 하이브리드 처리 모델 도입</a:t>
            </a:r>
            <a:endParaRPr lang="en-US" sz="1200" dirty="0"/>
          </a:p>
        </p:txBody>
      </p:sp>
      <p:sp>
        <p:nvSpPr>
          <p:cNvPr id="46" name="Text 3"/>
          <p:cNvSpPr/>
          <p:nvPr/>
        </p:nvSpPr>
        <p:spPr>
          <a:xfrm>
            <a:off x="1219200" y="3352800"/>
            <a:ext cx="28003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8채널 FHD 영상 동시 처리 능력 증대</a:t>
            </a:r>
            <a:endParaRPr lang="en-US" sz="1200" dirty="0"/>
          </a:p>
        </p:txBody>
      </p:sp>
      <p:sp>
        <p:nvSpPr>
          <p:cNvPr id="47" name="Text 4"/>
          <p:cNvSpPr/>
          <p:nvPr/>
        </p:nvSpPr>
        <p:spPr>
          <a:xfrm>
            <a:off x="952500" y="3733800"/>
            <a:ext cx="124587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우선순위: 높음</a:t>
            </a:r>
            <a:endParaRPr lang="en-US" sz="1050" dirty="0"/>
          </a:p>
        </p:txBody>
      </p:sp>
      <p:sp>
        <p:nvSpPr>
          <p:cNvPr id="48" name="Text 5"/>
          <p:cNvSpPr/>
          <p:nvPr/>
        </p:nvSpPr>
        <p:spPr>
          <a:xfrm>
            <a:off x="2914650" y="3771900"/>
            <a:ext cx="11658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마감: 2026년 2월</a:t>
            </a:r>
            <a:endParaRPr lang="en-US" sz="1050" dirty="0"/>
          </a:p>
        </p:txBody>
      </p:sp>
      <p:sp>
        <p:nvSpPr>
          <p:cNvPr id="49" name="Text 6"/>
          <p:cNvSpPr/>
          <p:nvPr/>
        </p:nvSpPr>
        <p:spPr>
          <a:xfrm>
            <a:off x="5181600" y="2533650"/>
            <a:ext cx="15544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다중 카메라 연동</a:t>
            </a:r>
            <a:endParaRPr lang="en-US" sz="1500" dirty="0"/>
          </a:p>
        </p:txBody>
      </p:sp>
      <p:sp>
        <p:nvSpPr>
          <p:cNvPr id="50" name="Text 7"/>
          <p:cNvSpPr/>
          <p:nvPr/>
        </p:nvSpPr>
        <p:spPr>
          <a:xfrm>
            <a:off x="4953000" y="3048000"/>
            <a:ext cx="23888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RTSP 스트림 자동 감지 및 연결</a:t>
            </a:r>
            <a:endParaRPr lang="en-US" sz="1200" dirty="0"/>
          </a:p>
        </p:txBody>
      </p:sp>
      <p:sp>
        <p:nvSpPr>
          <p:cNvPr id="51" name="Text 8"/>
          <p:cNvSpPr/>
          <p:nvPr/>
        </p:nvSpPr>
        <p:spPr>
          <a:xfrm>
            <a:off x="4953000" y="3352800"/>
            <a:ext cx="28003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카메라 간 일관성 있는 비식별화 처리</a:t>
            </a:r>
            <a:endParaRPr lang="en-US" sz="1200" dirty="0"/>
          </a:p>
        </p:txBody>
      </p:sp>
      <p:sp>
        <p:nvSpPr>
          <p:cNvPr id="52" name="Text 9"/>
          <p:cNvSpPr/>
          <p:nvPr/>
        </p:nvSpPr>
        <p:spPr>
          <a:xfrm>
            <a:off x="4686300" y="3733800"/>
            <a:ext cx="124587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우선순위: 높음</a:t>
            </a:r>
            <a:endParaRPr lang="en-US" sz="1050" dirty="0"/>
          </a:p>
        </p:txBody>
      </p:sp>
      <p:sp>
        <p:nvSpPr>
          <p:cNvPr id="53" name="Text 10"/>
          <p:cNvSpPr/>
          <p:nvPr/>
        </p:nvSpPr>
        <p:spPr>
          <a:xfrm>
            <a:off x="6648450" y="3771900"/>
            <a:ext cx="11658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마감: 2026년 4월</a:t>
            </a:r>
            <a:endParaRPr lang="en-US" sz="1050" dirty="0"/>
          </a:p>
        </p:txBody>
      </p:sp>
      <p:sp>
        <p:nvSpPr>
          <p:cNvPr id="54" name="Text 11"/>
          <p:cNvSpPr/>
          <p:nvPr/>
        </p:nvSpPr>
        <p:spPr>
          <a:xfrm>
            <a:off x="8915400" y="2533650"/>
            <a:ext cx="22288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비식별화 강도 자동 조절</a:t>
            </a:r>
            <a:endParaRPr lang="en-US" sz="1500" dirty="0"/>
          </a:p>
        </p:txBody>
      </p:sp>
      <p:sp>
        <p:nvSpPr>
          <p:cNvPr id="55" name="Text 12"/>
          <p:cNvSpPr/>
          <p:nvPr/>
        </p:nvSpPr>
        <p:spPr>
          <a:xfrm>
            <a:off x="8686800" y="3048000"/>
            <a:ext cx="28460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입력 환경에 따라 블러 강도 자동 조절</a:t>
            </a:r>
            <a:endParaRPr lang="en-US" sz="1200" dirty="0"/>
          </a:p>
        </p:txBody>
      </p:sp>
      <p:sp>
        <p:nvSpPr>
          <p:cNvPr id="56" name="Text 13"/>
          <p:cNvSpPr/>
          <p:nvPr/>
        </p:nvSpPr>
        <p:spPr>
          <a:xfrm>
            <a:off x="8686800" y="3352800"/>
            <a:ext cx="22174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특정场景에 맞춘 프리셋 설정</a:t>
            </a:r>
            <a:endParaRPr lang="en-US" sz="1200" dirty="0"/>
          </a:p>
        </p:txBody>
      </p:sp>
      <p:sp>
        <p:nvSpPr>
          <p:cNvPr id="57" name="Text 14"/>
          <p:cNvSpPr/>
          <p:nvPr/>
        </p:nvSpPr>
        <p:spPr>
          <a:xfrm>
            <a:off x="8420100" y="3733800"/>
            <a:ext cx="124587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우선순위: 중간</a:t>
            </a:r>
            <a:endParaRPr lang="en-US" sz="1050" dirty="0"/>
          </a:p>
        </p:txBody>
      </p:sp>
      <p:sp>
        <p:nvSpPr>
          <p:cNvPr id="58" name="Text 15"/>
          <p:cNvSpPr/>
          <p:nvPr/>
        </p:nvSpPr>
        <p:spPr>
          <a:xfrm>
            <a:off x="10382250" y="3771900"/>
            <a:ext cx="11658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마감: 2026년 6월</a:t>
            </a:r>
            <a:endParaRPr lang="en-US" sz="1050" dirty="0"/>
          </a:p>
        </p:txBody>
      </p:sp>
      <p:sp>
        <p:nvSpPr>
          <p:cNvPr id="59" name="Text 16"/>
          <p:cNvSpPr/>
          <p:nvPr/>
        </p:nvSpPr>
        <p:spPr>
          <a:xfrm>
            <a:off x="1447800" y="4781550"/>
            <a:ext cx="15544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다양한 포맷 지원</a:t>
            </a:r>
            <a:endParaRPr lang="en-US" sz="1500" dirty="0"/>
          </a:p>
        </p:txBody>
      </p:sp>
      <p:sp>
        <p:nvSpPr>
          <p:cNvPr id="60" name="Text 17"/>
          <p:cNvSpPr/>
          <p:nvPr/>
        </p:nvSpPr>
        <p:spPr>
          <a:xfrm>
            <a:off x="1219200" y="5295900"/>
            <a:ext cx="30060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클 nuDNN, ONNX 등 딥러닝 포맷 추가</a:t>
            </a:r>
            <a:endParaRPr lang="en-US" sz="1200" dirty="0"/>
          </a:p>
        </p:txBody>
      </p:sp>
      <p:sp>
        <p:nvSpPr>
          <p:cNvPr id="61" name="Text 18"/>
          <p:cNvSpPr/>
          <p:nvPr/>
        </p:nvSpPr>
        <p:spPr>
          <a:xfrm>
            <a:off x="1219200" y="5600700"/>
            <a:ext cx="29260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클라우드 저장소 직접 연동 가능하도록</a:t>
            </a:r>
            <a:endParaRPr lang="en-US" sz="1200" dirty="0"/>
          </a:p>
        </p:txBody>
      </p:sp>
      <p:sp>
        <p:nvSpPr>
          <p:cNvPr id="62" name="Text 19"/>
          <p:cNvSpPr/>
          <p:nvPr/>
        </p:nvSpPr>
        <p:spPr>
          <a:xfrm>
            <a:off x="952500" y="5981700"/>
            <a:ext cx="124587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우선순위: 낮음</a:t>
            </a:r>
            <a:endParaRPr lang="en-US" sz="1050" dirty="0"/>
          </a:p>
        </p:txBody>
      </p:sp>
      <p:sp>
        <p:nvSpPr>
          <p:cNvPr id="63" name="Text 20"/>
          <p:cNvSpPr/>
          <p:nvPr/>
        </p:nvSpPr>
        <p:spPr>
          <a:xfrm>
            <a:off x="2838450" y="6019800"/>
            <a:ext cx="12573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마감: 2026년 12월</a:t>
            </a:r>
            <a:endParaRPr lang="en-US" sz="1050" dirty="0"/>
          </a:p>
        </p:txBody>
      </p:sp>
      <p:sp>
        <p:nvSpPr>
          <p:cNvPr id="64" name="Text 21"/>
          <p:cNvSpPr/>
          <p:nvPr/>
        </p:nvSpPr>
        <p:spPr>
          <a:xfrm>
            <a:off x="5181600" y="4781550"/>
            <a:ext cx="113157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UI/UX 개선</a:t>
            </a:r>
            <a:endParaRPr lang="en-US" sz="1500" dirty="0"/>
          </a:p>
        </p:txBody>
      </p:sp>
      <p:sp>
        <p:nvSpPr>
          <p:cNvPr id="65" name="Text 22"/>
          <p:cNvSpPr/>
          <p:nvPr/>
        </p:nvSpPr>
        <p:spPr>
          <a:xfrm>
            <a:off x="4953000" y="5295900"/>
            <a:ext cx="22402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비식별화 범위 직접 조정 기능</a:t>
            </a:r>
            <a:endParaRPr lang="en-US" sz="1200" dirty="0"/>
          </a:p>
        </p:txBody>
      </p:sp>
      <p:sp>
        <p:nvSpPr>
          <p:cNvPr id="66" name="Text 23"/>
          <p:cNvSpPr/>
          <p:nvPr/>
        </p:nvSpPr>
        <p:spPr>
          <a:xfrm>
            <a:off x="4953000" y="5600700"/>
            <a:ext cx="18059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다국어 인터페이스 추가</a:t>
            </a:r>
            <a:endParaRPr lang="en-US" sz="1200" dirty="0"/>
          </a:p>
        </p:txBody>
      </p:sp>
      <p:sp>
        <p:nvSpPr>
          <p:cNvPr id="67" name="Text 24"/>
          <p:cNvSpPr/>
          <p:nvPr/>
        </p:nvSpPr>
        <p:spPr>
          <a:xfrm>
            <a:off x="4686300" y="5981700"/>
            <a:ext cx="124587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우선순위: 중간</a:t>
            </a:r>
            <a:endParaRPr lang="en-US" sz="1050" dirty="0"/>
          </a:p>
        </p:txBody>
      </p:sp>
      <p:sp>
        <p:nvSpPr>
          <p:cNvPr id="68" name="Text 25"/>
          <p:cNvSpPr/>
          <p:nvPr/>
        </p:nvSpPr>
        <p:spPr>
          <a:xfrm>
            <a:off x="6648450" y="6019800"/>
            <a:ext cx="11658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마감: 2026년 3월</a:t>
            </a:r>
            <a:endParaRPr lang="en-US" sz="1050" dirty="0"/>
          </a:p>
        </p:txBody>
      </p:sp>
      <p:sp>
        <p:nvSpPr>
          <p:cNvPr id="69" name="Text 26"/>
          <p:cNvSpPr/>
          <p:nvPr/>
        </p:nvSpPr>
        <p:spPr>
          <a:xfrm>
            <a:off x="8915400" y="4781550"/>
            <a:ext cx="15544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문서화 및 테스트</a:t>
            </a:r>
            <a:endParaRPr lang="en-US" sz="1500" dirty="0"/>
          </a:p>
        </p:txBody>
      </p:sp>
      <p:sp>
        <p:nvSpPr>
          <p:cNvPr id="70" name="Text 27"/>
          <p:cNvSpPr/>
          <p:nvPr/>
        </p:nvSpPr>
        <p:spPr>
          <a:xfrm>
            <a:off x="8686800" y="5295900"/>
            <a:ext cx="2400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API 문서 자동 생성 시스템 도입</a:t>
            </a:r>
            <a:endParaRPr lang="en-US" sz="1200" dirty="0"/>
          </a:p>
        </p:txBody>
      </p:sp>
      <p:sp>
        <p:nvSpPr>
          <p:cNvPr id="71" name="Text 28"/>
          <p:cNvSpPr/>
          <p:nvPr/>
        </p:nvSpPr>
        <p:spPr>
          <a:xfrm>
            <a:off x="8686800" y="5600700"/>
            <a:ext cx="2667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비식별화 정확도에 대한 테스트 케이스 확대</a:t>
            </a:r>
            <a:endParaRPr lang="en-US" sz="1200" dirty="0"/>
          </a:p>
        </p:txBody>
      </p:sp>
      <p:sp>
        <p:nvSpPr>
          <p:cNvPr id="72" name="Text 29"/>
          <p:cNvSpPr/>
          <p:nvPr/>
        </p:nvSpPr>
        <p:spPr>
          <a:xfrm>
            <a:off x="8420100" y="6210300"/>
            <a:ext cx="124587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우선순위: 낮음</a:t>
            </a:r>
            <a:endParaRPr lang="en-US" sz="1050" dirty="0"/>
          </a:p>
        </p:txBody>
      </p:sp>
      <p:sp>
        <p:nvSpPr>
          <p:cNvPr id="73" name="Text 30"/>
          <p:cNvSpPr/>
          <p:nvPr/>
        </p:nvSpPr>
        <p:spPr>
          <a:xfrm>
            <a:off x="10382250" y="6248400"/>
            <a:ext cx="11658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마감: 2026년 8월</a:t>
            </a:r>
            <a:endParaRPr lang="en-US" sz="10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71" y="538871"/>
            <a:ext cx="1665458" cy="166545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1053" y="4252253"/>
            <a:ext cx="1249094" cy="124909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4690" y="1398490"/>
            <a:ext cx="936820" cy="93682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1219200"/>
            <a:ext cx="1219200" cy="381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" y="1638300"/>
            <a:ext cx="5913090" cy="3314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9200" y="2505075"/>
            <a:ext cx="476250" cy="4762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8263" y="2609850"/>
            <a:ext cx="238125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9200" y="3228975"/>
            <a:ext cx="476250" cy="4762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2075" y="3333750"/>
            <a:ext cx="190500" cy="266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9200" y="3952875"/>
            <a:ext cx="476250" cy="4762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71600" y="4057650"/>
            <a:ext cx="171450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32290" y="1638300"/>
            <a:ext cx="4145161" cy="3314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37090" y="2505075"/>
            <a:ext cx="476250" cy="4762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79965" y="2609850"/>
            <a:ext cx="190500" cy="266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37090" y="3228975"/>
            <a:ext cx="476250" cy="4762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56153" y="3333750"/>
            <a:ext cx="238125" cy="266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37090" y="3952875"/>
            <a:ext cx="476250" cy="4762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79965" y="4057650"/>
            <a:ext cx="190500" cy="2667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4400" y="5257800"/>
            <a:ext cx="10363200" cy="533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6096000"/>
            <a:ext cx="12192000" cy="762000"/>
          </a:xfrm>
          <a:prstGeom prst="rect">
            <a:avLst/>
          </a:prstGeom>
        </p:spPr>
      </p:pic>
      <p:sp>
        <p:nvSpPr>
          <p:cNvPr id="23" name="Text 0"/>
          <p:cNvSpPr/>
          <p:nvPr/>
        </p:nvSpPr>
        <p:spPr>
          <a:xfrm>
            <a:off x="914400" y="609600"/>
            <a:ext cx="1243584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결론: 데이터 활용과 프라이버시의 조화</a:t>
            </a:r>
            <a:endParaRPr lang="en-US" sz="3600" dirty="0"/>
          </a:p>
        </p:txBody>
      </p:sp>
      <p:sp>
        <p:nvSpPr>
          <p:cNvPr id="24" name="Text 1"/>
          <p:cNvSpPr/>
          <p:nvPr/>
        </p:nvSpPr>
        <p:spPr>
          <a:xfrm>
            <a:off x="1219200" y="1943100"/>
            <a:ext cx="530349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프로젝트의 의의</a:t>
            </a:r>
            <a:endParaRPr lang="en-US" sz="1800" dirty="0"/>
          </a:p>
        </p:txBody>
      </p:sp>
      <p:sp>
        <p:nvSpPr>
          <p:cNvPr id="25" name="Text 2"/>
          <p:cNvSpPr/>
          <p:nvPr/>
        </p:nvSpPr>
        <p:spPr>
          <a:xfrm>
            <a:off x="1847850" y="2476500"/>
            <a:ext cx="467484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 활용과 프라이버시 보호라는 상충하는 가치 사이에서 균형을 찾는 새로운 접근 방식 제시</a:t>
            </a:r>
            <a:endParaRPr lang="en-US" sz="1350" dirty="0"/>
          </a:p>
        </p:txBody>
      </p:sp>
      <p:sp>
        <p:nvSpPr>
          <p:cNvPr id="26" name="Text 3"/>
          <p:cNvSpPr/>
          <p:nvPr/>
        </p:nvSpPr>
        <p:spPr>
          <a:xfrm>
            <a:off x="1847850" y="3200400"/>
            <a:ext cx="467484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Privacy-by-Design 철학을 실천하여, 설계 단계부터 프라이버시 보호를 최우선으로 고려</a:t>
            </a:r>
            <a:endParaRPr lang="en-US" sz="1350" dirty="0"/>
          </a:p>
        </p:txBody>
      </p:sp>
      <p:sp>
        <p:nvSpPr>
          <p:cNvPr id="27" name="Text 4"/>
          <p:cNvSpPr/>
          <p:nvPr/>
        </p:nvSpPr>
        <p:spPr>
          <a:xfrm>
            <a:off x="1847850" y="3924300"/>
            <a:ext cx="467484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자동화된 파이프라인을 통해 영상 데이터의 활용 가치를 최대한 보존하면서 개인 식별 정보는 실시간으로 제거</a:t>
            </a:r>
            <a:endParaRPr lang="en-US" sz="1350" dirty="0"/>
          </a:p>
        </p:txBody>
      </p:sp>
      <p:sp>
        <p:nvSpPr>
          <p:cNvPr id="28" name="Text 5"/>
          <p:cNvSpPr/>
          <p:nvPr/>
        </p:nvSpPr>
        <p:spPr>
          <a:xfrm>
            <a:off x="7437090" y="1943100"/>
            <a:ext cx="3535561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앞으로의 방향</a:t>
            </a:r>
            <a:endParaRPr lang="en-US" sz="1800" dirty="0"/>
          </a:p>
        </p:txBody>
      </p:sp>
      <p:sp>
        <p:nvSpPr>
          <p:cNvPr id="29" name="Text 6"/>
          <p:cNvSpPr/>
          <p:nvPr/>
        </p:nvSpPr>
        <p:spPr>
          <a:xfrm>
            <a:off x="8065740" y="2476500"/>
            <a:ext cx="2906911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영상 데이터의 안전한 활용 확대: 공공데이터 융합과 같은 새로운 가치 창출 가능</a:t>
            </a:r>
            <a:endParaRPr lang="en-US" sz="1350" dirty="0"/>
          </a:p>
        </p:txBody>
      </p:sp>
      <p:sp>
        <p:nvSpPr>
          <p:cNvPr id="30" name="Text 7"/>
          <p:cNvSpPr/>
          <p:nvPr/>
        </p:nvSpPr>
        <p:spPr>
          <a:xfrm>
            <a:off x="8065740" y="3200400"/>
            <a:ext cx="2906911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책임감 있는 AI: 기술 발전과 프라이버시 보호의 조화를 모델로 삼는다</a:t>
            </a:r>
            <a:endParaRPr lang="en-US" sz="1350" dirty="0"/>
          </a:p>
        </p:txBody>
      </p:sp>
      <p:sp>
        <p:nvSpPr>
          <p:cNvPr id="31" name="Text 8"/>
          <p:cNvSpPr/>
          <p:nvPr/>
        </p:nvSpPr>
        <p:spPr>
          <a:xfrm>
            <a:off x="8065740" y="3924300"/>
            <a:ext cx="2906911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규제 준수를 넘어, 비식별화 기술을 통해 새로운 비즈니스 기회 창출</a:t>
            </a:r>
            <a:endParaRPr lang="en-US" sz="1350" dirty="0"/>
          </a:p>
        </p:txBody>
      </p:sp>
      <p:sp>
        <p:nvSpPr>
          <p:cNvPr id="32" name="Text 9"/>
          <p:cNvSpPr/>
          <p:nvPr/>
        </p:nvSpPr>
        <p:spPr>
          <a:xfrm>
            <a:off x="60960" y="5410200"/>
            <a:ext cx="120700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"영상 데이터의 활용 가치는 최大하게 보존하면서, 개인을 식별할 수 있는 민感 정보는 실시간으로, 그리고 자동으로 제거한다."</a:t>
            </a:r>
            <a:endParaRPr lang="en-US" sz="12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8229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1295400"/>
            <a:ext cx="5067300" cy="4038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562100"/>
            <a:ext cx="228600" cy="22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1981200"/>
            <a:ext cx="4610100" cy="723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2781300"/>
            <a:ext cx="4610100" cy="723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3581400"/>
            <a:ext cx="4610100" cy="723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0300" y="1295400"/>
            <a:ext cx="5067300" cy="4038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8900" y="1562100"/>
            <a:ext cx="228600" cy="228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8900" y="1981200"/>
            <a:ext cx="4610100" cy="533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0" y="2590800"/>
            <a:ext cx="4610100" cy="723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8900" y="3390900"/>
            <a:ext cx="4610100" cy="533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00" y="5562600"/>
            <a:ext cx="5067300" cy="2667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3000" y="5829300"/>
            <a:ext cx="228600" cy="2286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000" y="6248400"/>
            <a:ext cx="4610100" cy="533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000" y="6858000"/>
            <a:ext cx="4610100" cy="533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0300" y="5562600"/>
            <a:ext cx="5067300" cy="26670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8900" y="5829300"/>
            <a:ext cx="171450" cy="2286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8900" y="6248400"/>
            <a:ext cx="4610100" cy="533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8900" y="6858000"/>
            <a:ext cx="4610100" cy="533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7620000"/>
            <a:ext cx="12192000" cy="609600"/>
          </a:xfrm>
          <a:prstGeom prst="rect">
            <a:avLst/>
          </a:prstGeom>
        </p:spPr>
      </p:pic>
      <p:sp>
        <p:nvSpPr>
          <p:cNvPr id="23" name="Text 0"/>
          <p:cNvSpPr/>
          <p:nvPr/>
        </p:nvSpPr>
        <p:spPr>
          <a:xfrm>
            <a:off x="914400" y="609600"/>
            <a:ext cx="10363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참고 문헌</a:t>
            </a:r>
            <a:endParaRPr lang="en-US" sz="3600" dirty="0"/>
          </a:p>
        </p:txBody>
      </p:sp>
      <p:sp>
        <p:nvSpPr>
          <p:cNvPr id="24" name="Text 1"/>
          <p:cNvSpPr/>
          <p:nvPr/>
        </p:nvSpPr>
        <p:spPr>
          <a:xfrm>
            <a:off x="1466850" y="1524000"/>
            <a:ext cx="46101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시장 데이터 및 보고서</a:t>
            </a:r>
            <a:endParaRPr lang="en-US" sz="1800" dirty="0"/>
          </a:p>
        </p:txBody>
      </p:sp>
      <p:sp>
        <p:nvSpPr>
          <p:cNvPr id="25" name="Text 2"/>
          <p:cNvSpPr/>
          <p:nvPr/>
        </p:nvSpPr>
        <p:spPr>
          <a:xfrm>
            <a:off x="1143000" y="2057400"/>
            <a:ext cx="46101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Fortune Business Insights. (2021). CCTV Camera Market Size, Share &amp; Trends Analysis Report. 318.8 billion USD (2021) to 105.2 billion USD (2029).</a:t>
            </a:r>
            <a:endParaRPr lang="en-US" sz="1050" dirty="0"/>
          </a:p>
        </p:txBody>
      </p:sp>
      <p:sp>
        <p:nvSpPr>
          <p:cNvPr id="26" name="Text 3"/>
          <p:cNvSpPr/>
          <p:nvPr/>
        </p:nvSpPr>
        <p:spPr>
          <a:xfrm>
            <a:off x="1143000" y="2857500"/>
            <a:ext cx="46101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MarketsandMarkets. (2024). Video Surveillance Market Size, Share &amp; Trends Analysis Report. 54.42 billion USD (2024) to 88.71 billion USD (2030).</a:t>
            </a:r>
            <a:endParaRPr lang="en-US" sz="1050" dirty="0"/>
          </a:p>
        </p:txBody>
      </p:sp>
      <p:sp>
        <p:nvSpPr>
          <p:cNvPr id="27" name="Text 4"/>
          <p:cNvSpPr/>
          <p:nvPr/>
        </p:nvSpPr>
        <p:spPr>
          <a:xfrm>
            <a:off x="1143000" y="3657600"/>
            <a:ext cx="46101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Dataintelo. (2024). Law Enforcement &amp; Emergency Services Vehicle Face Redaction Tool Market Size, Share &amp; Trends Analysis Report. 412.6 million USD (2024) to 1.1908 billion USD (2033).</a:t>
            </a:r>
            <a:endParaRPr lang="en-US" sz="1050" dirty="0"/>
          </a:p>
        </p:txBody>
      </p:sp>
      <p:sp>
        <p:nvSpPr>
          <p:cNvPr id="28" name="Text 5"/>
          <p:cNvSpPr/>
          <p:nvPr/>
        </p:nvSpPr>
        <p:spPr>
          <a:xfrm>
            <a:off x="1143000" y="4457700"/>
            <a:ext cx="46101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Grand View Research. (2022). Face Recognition Market Size, Share &amp; Trends Analysis Report. 5.15 billion USD (2022) to 15.84 billion USD (2030).</a:t>
            </a:r>
            <a:endParaRPr lang="en-US" sz="1050" dirty="0"/>
          </a:p>
        </p:txBody>
      </p:sp>
      <p:sp>
        <p:nvSpPr>
          <p:cNvPr id="29" name="Text 6"/>
          <p:cNvSpPr/>
          <p:nvPr/>
        </p:nvSpPr>
        <p:spPr>
          <a:xfrm>
            <a:off x="6762750" y="1524000"/>
            <a:ext cx="46101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기술 및 연구 자료</a:t>
            </a:r>
            <a:endParaRPr lang="en-US" sz="1800" dirty="0"/>
          </a:p>
        </p:txBody>
      </p:sp>
      <p:sp>
        <p:nvSpPr>
          <p:cNvPr id="30" name="Text 7"/>
          <p:cNvSpPr/>
          <p:nvPr/>
        </p:nvSpPr>
        <p:spPr>
          <a:xfrm>
            <a:off x="6438900" y="2057400"/>
            <a:ext cx="46101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OpenCV Documentation. (n.d.). cv::FaceDetectorYN Class. Face detection based on YuNet model.</a:t>
            </a:r>
            <a:endParaRPr lang="en-US" sz="1050" dirty="0"/>
          </a:p>
        </p:txBody>
      </p:sp>
      <p:sp>
        <p:nvSpPr>
          <p:cNvPr id="31" name="Text 8"/>
          <p:cNvSpPr/>
          <p:nvPr/>
        </p:nvSpPr>
        <p:spPr>
          <a:xfrm>
            <a:off x="6438900" y="2667000"/>
            <a:ext cx="46101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Hugging Face. (2023). YuNet: A Lightweight Face Detection Algorithm. WIDER FACE dataset performance: 0.834 AP (Easy), 0.824 AP (Medium), 0.708 AP (Hard).</a:t>
            </a:r>
            <a:endParaRPr lang="en-US" sz="1050" dirty="0"/>
          </a:p>
        </p:txBody>
      </p:sp>
      <p:sp>
        <p:nvSpPr>
          <p:cNvPr id="32" name="Text 9"/>
          <p:cNvSpPr/>
          <p:nvPr/>
        </p:nvSpPr>
        <p:spPr>
          <a:xfrm>
            <a:off x="6438900" y="3467100"/>
            <a:ext cx="46101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Shuo Yang's Homepage. (2015). WIDER FACE Dataset. 32,203 images with 393,703 face bounding boxes.</a:t>
            </a:r>
            <a:endParaRPr lang="en-US" sz="1050" dirty="0"/>
          </a:p>
        </p:txBody>
      </p:sp>
      <p:sp>
        <p:nvSpPr>
          <p:cNvPr id="33" name="Text 10"/>
          <p:cNvSpPr/>
          <p:nvPr/>
        </p:nvSpPr>
        <p:spPr>
          <a:xfrm>
            <a:off x="6438900" y="4076700"/>
            <a:ext cx="46101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Medium. (2023). "The Future of Face Redaction: Privacy-Preserving Video Analytics." Medium on FaceNet, SphereFace, ArcFace.</a:t>
            </a:r>
            <a:endParaRPr lang="en-US" sz="1050" dirty="0"/>
          </a:p>
        </p:txBody>
      </p:sp>
      <p:sp>
        <p:nvSpPr>
          <p:cNvPr id="34" name="Text 11"/>
          <p:cNvSpPr/>
          <p:nvPr/>
        </p:nvSpPr>
        <p:spPr>
          <a:xfrm>
            <a:off x="1466850" y="5791200"/>
            <a:ext cx="46101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프라이버시 및 법적 자료</a:t>
            </a:r>
            <a:endParaRPr lang="en-US" sz="1800" dirty="0"/>
          </a:p>
        </p:txBody>
      </p:sp>
      <p:sp>
        <p:nvSpPr>
          <p:cNvPr id="35" name="Text 12"/>
          <p:cNvSpPr/>
          <p:nvPr/>
        </p:nvSpPr>
        <p:spPr>
          <a:xfrm>
            <a:off x="1143000" y="6324600"/>
            <a:ext cx="46101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National Academies. (2023). Face Recognition Technology: Progress and Challenges. Concerns about privacy, fairness, and civil liberties.</a:t>
            </a:r>
            <a:endParaRPr lang="en-US" sz="1050" dirty="0"/>
          </a:p>
        </p:txBody>
      </p:sp>
      <p:sp>
        <p:nvSpPr>
          <p:cNvPr id="36" name="Text 13"/>
          <p:cNvSpPr/>
          <p:nvPr/>
        </p:nvSpPr>
        <p:spPr>
          <a:xfrm>
            <a:off x="1143000" y="6934200"/>
            <a:ext cx="46101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Desilo.ai. (2020). Korea's "Data 3 Laws" Revision. Introduction of "de-identified information" concept.</a:t>
            </a:r>
            <a:endParaRPr lang="en-US" sz="1050" dirty="0"/>
          </a:p>
        </p:txBody>
      </p:sp>
      <p:sp>
        <p:nvSpPr>
          <p:cNvPr id="37" name="Text 14"/>
          <p:cNvSpPr/>
          <p:nvPr/>
        </p:nvSpPr>
        <p:spPr>
          <a:xfrm>
            <a:off x="1143000" y="7543800"/>
            <a:ext cx="46101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법무법인 세종. (2024). Revision of "Guidelines for Processing De-identified Information". Includes standards for unstructured data.</a:t>
            </a:r>
            <a:endParaRPr lang="en-US" sz="1050" dirty="0"/>
          </a:p>
        </p:txBody>
      </p:sp>
      <p:sp>
        <p:nvSpPr>
          <p:cNvPr id="38" name="Text 15"/>
          <p:cNvSpPr/>
          <p:nvPr/>
        </p:nvSpPr>
        <p:spPr>
          <a:xfrm>
            <a:off x="6705600" y="5791200"/>
            <a:ext cx="46101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실무 통계 및 사례</a:t>
            </a:r>
            <a:endParaRPr lang="en-US" sz="1800" dirty="0"/>
          </a:p>
        </p:txBody>
      </p:sp>
      <p:sp>
        <p:nvSpPr>
          <p:cNvPr id="39" name="Text 16"/>
          <p:cNvSpPr/>
          <p:nvPr/>
        </p:nvSpPr>
        <p:spPr>
          <a:xfrm>
            <a:off x="6438900" y="6324600"/>
            <a:ext cx="46101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Facit.ai. (2023). "The State of Face Redaction in 2023." Analysis of face redaction in video surveillance.</a:t>
            </a:r>
            <a:endParaRPr lang="en-US" sz="1050" dirty="0"/>
          </a:p>
        </p:txBody>
      </p:sp>
      <p:sp>
        <p:nvSpPr>
          <p:cNvPr id="40" name="Text 17"/>
          <p:cNvSpPr/>
          <p:nvPr/>
        </p:nvSpPr>
        <p:spPr>
          <a:xfrm>
            <a:off x="6438900" y="6934200"/>
            <a:ext cx="46101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ICO (Information Commissioner's Office). (2022). Data Breach Statistics. "Failure to redact" is a significant cause of data breaches.</a:t>
            </a:r>
            <a:endParaRPr lang="en-US" sz="1050" dirty="0"/>
          </a:p>
        </p:txBody>
      </p:sp>
      <p:sp>
        <p:nvSpPr>
          <p:cNvPr id="41" name="Text 18"/>
          <p:cNvSpPr/>
          <p:nvPr/>
        </p:nvSpPr>
        <p:spPr>
          <a:xfrm>
            <a:off x="6438900" y="7543800"/>
            <a:ext cx="46101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VIDIZMO Redactor. (2023). "Time and Cost Savings of AI-powered Redaction." Up to 90% reduction in processing time.</a:t>
            </a:r>
            <a:endParaRPr lang="en-US" sz="1050" dirty="0"/>
          </a:p>
        </p:txBody>
      </p:sp>
      <p:sp>
        <p:nvSpPr>
          <p:cNvPr id="42" name="Text 19"/>
          <p:cNvSpPr/>
          <p:nvPr/>
        </p:nvSpPr>
        <p:spPr>
          <a:xfrm>
            <a:off x="11334750" y="7772400"/>
            <a:ext cx="5715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 / 20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5057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219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562100"/>
            <a:ext cx="6096000" cy="2819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2247900"/>
            <a:ext cx="3810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975" y="2362200"/>
            <a:ext cx="17145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2933700"/>
            <a:ext cx="381000" cy="381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500" y="30480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3467100"/>
            <a:ext cx="381000" cy="381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2500" y="35814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" y="4610100"/>
            <a:ext cx="6096000" cy="2286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200" y="5295900"/>
            <a:ext cx="381000" cy="381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2500" y="541020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5981700"/>
            <a:ext cx="381000" cy="381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2500" y="609600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10400" y="1562100"/>
            <a:ext cx="4572000" cy="5334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91400" y="2524125"/>
            <a:ext cx="3810000" cy="23812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39000" y="5334000"/>
            <a:ext cx="4114800" cy="13335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91400" y="5543550"/>
            <a:ext cx="171450" cy="17145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609600" y="609600"/>
            <a:ext cx="10972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동기 및 배경</a:t>
            </a:r>
            <a:endParaRPr lang="en-US" sz="3600" dirty="0"/>
          </a:p>
        </p:txBody>
      </p:sp>
      <p:sp>
        <p:nvSpPr>
          <p:cNvPr id="21" name="Text 1"/>
          <p:cNvSpPr/>
          <p:nvPr/>
        </p:nvSpPr>
        <p:spPr>
          <a:xfrm>
            <a:off x="838200" y="1790700"/>
            <a:ext cx="56388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시대적 배경: CCTV와 AI의 확산</a:t>
            </a:r>
            <a:endParaRPr lang="en-US" sz="1800" dirty="0"/>
          </a:p>
        </p:txBody>
      </p:sp>
      <p:sp>
        <p:nvSpPr>
          <p:cNvPr id="22" name="Text 2"/>
          <p:cNvSpPr/>
          <p:nvPr/>
        </p:nvSpPr>
        <p:spPr>
          <a:xfrm>
            <a:off x="1371600" y="2247900"/>
            <a:ext cx="51054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 세계 CCTV 시장은 </a:t>
            </a:r>
            <a:r>
              <a:rPr lang="en-US" sz="1350" b="1" dirty="0">
                <a:solidFill>
                  <a:srgbClr val="C4E3A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2021년 318.8억 달러</a:t>
            </a:r>
            <a:r>
              <a:rPr lang="en-US" sz="13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에서 </a:t>
            </a:r>
            <a:r>
              <a:rPr lang="en-US" sz="1350" b="1" dirty="0">
                <a:solidFill>
                  <a:srgbClr val="C4E3A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2029년 1,052억 달러</a:t>
            </a:r>
            <a:r>
              <a:rPr lang="en-US" sz="13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로 연평균 </a:t>
            </a:r>
            <a:r>
              <a:rPr lang="en-US" sz="1350" b="1" dirty="0">
                <a:solidFill>
                  <a:srgbClr val="C4E3A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16.8%</a:t>
            </a:r>
            <a:r>
              <a:rPr lang="en-US" sz="13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성장</a:t>
            </a:r>
            <a:endParaRPr lang="en-US" sz="1350" dirty="0"/>
          </a:p>
        </p:txBody>
      </p:sp>
      <p:sp>
        <p:nvSpPr>
          <p:cNvPr id="23" name="Text 3"/>
          <p:cNvSpPr/>
          <p:nvPr/>
        </p:nvSpPr>
        <p:spPr>
          <a:xfrm>
            <a:off x="1371600" y="2933700"/>
            <a:ext cx="593217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4K, 8K 고화질 영상과 5G 통신으로 데이터 질과 양이 기하급수적 증가</a:t>
            </a:r>
            <a:endParaRPr lang="en-US" sz="1350" dirty="0"/>
          </a:p>
        </p:txBody>
      </p:sp>
      <p:sp>
        <p:nvSpPr>
          <p:cNvPr id="24" name="Text 4"/>
          <p:cNvSpPr/>
          <p:nvPr/>
        </p:nvSpPr>
        <p:spPr>
          <a:xfrm>
            <a:off x="1371600" y="3467100"/>
            <a:ext cx="51054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딥러닝 발전으로 안면 인식 정확도 비약적 향상, 조명이 어두우거나 얼굴 일부가 가려진 상황에서도 식별 가능</a:t>
            </a:r>
            <a:endParaRPr lang="en-US" sz="1350" dirty="0"/>
          </a:p>
        </p:txBody>
      </p:sp>
      <p:sp>
        <p:nvSpPr>
          <p:cNvPr id="25" name="Text 5"/>
          <p:cNvSpPr/>
          <p:nvPr/>
        </p:nvSpPr>
        <p:spPr>
          <a:xfrm>
            <a:off x="838200" y="4838700"/>
            <a:ext cx="56388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프라이버시 딜레마</a:t>
            </a:r>
            <a:endParaRPr lang="en-US" sz="1800" dirty="0"/>
          </a:p>
        </p:txBody>
      </p:sp>
      <p:sp>
        <p:nvSpPr>
          <p:cNvPr id="26" name="Text 6"/>
          <p:cNvSpPr/>
          <p:nvPr/>
        </p:nvSpPr>
        <p:spPr>
          <a:xfrm>
            <a:off x="1371600" y="5295900"/>
            <a:ext cx="51054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수십억 개의 얼굴 데이터는 개인 동의 없이 알고리즘 훈련에 사용되며, 개인의 동선, 관계, 행동 패턴 등 민감한 정보가 무분별하게 수집됨</a:t>
            </a:r>
            <a:endParaRPr lang="en-US" sz="1350" dirty="0"/>
          </a:p>
        </p:txBody>
      </p:sp>
      <p:sp>
        <p:nvSpPr>
          <p:cNvPr id="27" name="Text 7"/>
          <p:cNvSpPr/>
          <p:nvPr/>
        </p:nvSpPr>
        <p:spPr>
          <a:xfrm>
            <a:off x="1371600" y="5981700"/>
            <a:ext cx="51054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미국 국립 과학, 공학, 의학 아카데미는 안면 인식 기술의 발전 속도가 법과 규제를 앞질렀다고 경고</a:t>
            </a:r>
            <a:endParaRPr lang="en-US" sz="1350" dirty="0"/>
          </a:p>
        </p:txBody>
      </p:sp>
      <p:sp>
        <p:nvSpPr>
          <p:cNvPr id="28" name="Text 8"/>
          <p:cNvSpPr/>
          <p:nvPr/>
        </p:nvSpPr>
        <p:spPr>
          <a:xfrm>
            <a:off x="7239000" y="1790700"/>
            <a:ext cx="493776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CCTV 시장 규모 증가 추세</a:t>
            </a:r>
            <a:endParaRPr lang="en-US" sz="1800" dirty="0"/>
          </a:p>
        </p:txBody>
      </p:sp>
      <p:sp>
        <p:nvSpPr>
          <p:cNvPr id="29" name="Text 9"/>
          <p:cNvSpPr/>
          <p:nvPr/>
        </p:nvSpPr>
        <p:spPr>
          <a:xfrm>
            <a:off x="7639050" y="5486400"/>
            <a:ext cx="3810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 유출과 오남용의 위험성</a:t>
            </a:r>
            <a:endParaRPr lang="en-US" sz="1350" dirty="0"/>
          </a:p>
        </p:txBody>
      </p:sp>
      <p:sp>
        <p:nvSpPr>
          <p:cNvPr id="30" name="Text 10"/>
          <p:cNvSpPr/>
          <p:nvPr/>
        </p:nvSpPr>
        <p:spPr>
          <a:xfrm>
            <a:off x="7391400" y="5829300"/>
            <a:ext cx="38100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보안 시스템 해킹이나 내부자 유출 시, 개인 사생활이 속수무책으로 노출되어 스토킹, 보이스피싱 등 2차 범죄로 이어질 수 있음</a:t>
            </a:r>
            <a:endParaRPr lang="en-US" sz="1200" dirty="0"/>
          </a:p>
        </p:txBody>
      </p:sp>
      <p:sp>
        <p:nvSpPr>
          <p:cNvPr id="31" name="Text 11"/>
          <p:cNvSpPr/>
          <p:nvPr/>
        </p:nvSpPr>
        <p:spPr>
          <a:xfrm>
            <a:off x="11534775" y="7086600"/>
            <a:ext cx="33147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3/20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447800"/>
            <a:ext cx="5181600" cy="43434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1714500"/>
            <a:ext cx="228600" cy="228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2228850"/>
            <a:ext cx="291554" cy="571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715" y="2362200"/>
            <a:ext cx="257175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00" y="3257550"/>
            <a:ext cx="257175" cy="5715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600" y="3390900"/>
            <a:ext cx="257175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00" y="4400550"/>
            <a:ext cx="285750" cy="571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0600" y="4533900"/>
            <a:ext cx="28575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447800"/>
            <a:ext cx="5181600" cy="4343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0" y="1714500"/>
            <a:ext cx="228600" cy="2286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0" y="2171700"/>
            <a:ext cx="190500" cy="1905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05600" y="251460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05600" y="304800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77000" y="3505200"/>
            <a:ext cx="219075" cy="1905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05600" y="384810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05600" y="415290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77000" y="4800600"/>
            <a:ext cx="4724400" cy="7620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6096000"/>
            <a:ext cx="12192000" cy="76200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762000" y="609600"/>
            <a:ext cx="69151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 유출과 오남용의 위험성</a:t>
            </a:r>
            <a:endParaRPr lang="en-US" sz="3600" dirty="0"/>
          </a:p>
        </p:txBody>
      </p:sp>
      <p:sp>
        <p:nvSpPr>
          <p:cNvPr id="22" name="Text 1"/>
          <p:cNvSpPr/>
          <p:nvPr/>
        </p:nvSpPr>
        <p:spPr>
          <a:xfrm>
            <a:off x="1333500" y="1676400"/>
            <a:ext cx="47244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프라이버시 침해 위험</a:t>
            </a:r>
            <a:endParaRPr lang="en-US" sz="1800" dirty="0"/>
          </a:p>
        </p:txBody>
      </p:sp>
      <p:sp>
        <p:nvSpPr>
          <p:cNvPr id="23" name="Text 2"/>
          <p:cNvSpPr/>
          <p:nvPr/>
        </p:nvSpPr>
        <p:spPr>
          <a:xfrm>
            <a:off x="1472654" y="2133600"/>
            <a:ext cx="424234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영상 데이터 유출</a:t>
            </a:r>
            <a:endParaRPr lang="en-US" sz="1500" dirty="0"/>
          </a:p>
        </p:txBody>
      </p:sp>
      <p:sp>
        <p:nvSpPr>
          <p:cNvPr id="24" name="Text 3"/>
          <p:cNvSpPr/>
          <p:nvPr/>
        </p:nvSpPr>
        <p:spPr>
          <a:xfrm>
            <a:off x="1472654" y="2438400"/>
            <a:ext cx="4242346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보안 시스템 해킹 또는 내부자 유출 시, 개인 사생활이 속수무책으로 노출되어 스토킹, 보이스피싱 등 2차 범죄로 이어질 수 있습니다.</a:t>
            </a:r>
            <a:endParaRPr lang="en-US" sz="1200" dirty="0"/>
          </a:p>
        </p:txBody>
      </p:sp>
      <p:sp>
        <p:nvSpPr>
          <p:cNvPr id="25" name="Text 4"/>
          <p:cNvSpPr/>
          <p:nvPr/>
        </p:nvSpPr>
        <p:spPr>
          <a:xfrm>
            <a:off x="1438275" y="3048000"/>
            <a:ext cx="427672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알고리즘 훈련 문제</a:t>
            </a:r>
            <a:endParaRPr lang="en-US" sz="1500" dirty="0"/>
          </a:p>
        </p:txBody>
      </p:sp>
      <p:sp>
        <p:nvSpPr>
          <p:cNvPr id="26" name="Text 5"/>
          <p:cNvSpPr/>
          <p:nvPr/>
        </p:nvSpPr>
        <p:spPr>
          <a:xfrm>
            <a:off x="1438275" y="3352800"/>
            <a:ext cx="4276725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수십억 개의 얼굴 데이터가 개인의 동의 없이 알고리즘 훈련에 사용되며, 이는 개인의 동선, 관계, 행동 패턴 등 민감한 정보가 무분별하게 수집되고 분석될 수 있음을 의미합니다.</a:t>
            </a:r>
            <a:endParaRPr lang="en-US" sz="1200" dirty="0"/>
          </a:p>
        </p:txBody>
      </p:sp>
      <p:sp>
        <p:nvSpPr>
          <p:cNvPr id="27" name="Text 6"/>
          <p:cNvSpPr/>
          <p:nvPr/>
        </p:nvSpPr>
        <p:spPr>
          <a:xfrm>
            <a:off x="1466850" y="4191000"/>
            <a:ext cx="42481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규제 위반 결과</a:t>
            </a:r>
            <a:endParaRPr lang="en-US" sz="1500" dirty="0"/>
          </a:p>
        </p:txBody>
      </p:sp>
      <p:sp>
        <p:nvSpPr>
          <p:cNvPr id="28" name="Text 7"/>
          <p:cNvSpPr/>
          <p:nvPr/>
        </p:nvSpPr>
        <p:spPr>
          <a:xfrm>
            <a:off x="1466850" y="4495800"/>
            <a:ext cx="424815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미국 국립 과학, 공학, 의학 아카데미는 안면 인식 기술의 발전 속도가 법과 규제를 앞질렀으며, 이로 인한 프라이버시, 형평성, 시민 자유에 대한 심각한 우려가 제기된다고 경고했습니다.</a:t>
            </a:r>
            <a:endParaRPr lang="en-US" sz="1200" dirty="0"/>
          </a:p>
        </p:txBody>
      </p:sp>
      <p:sp>
        <p:nvSpPr>
          <p:cNvPr id="29" name="Text 8"/>
          <p:cNvSpPr/>
          <p:nvPr/>
        </p:nvSpPr>
        <p:spPr>
          <a:xfrm>
            <a:off x="6819900" y="1676400"/>
            <a:ext cx="47244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 보호 규제 동향</a:t>
            </a:r>
            <a:endParaRPr lang="en-US" sz="1800" dirty="0"/>
          </a:p>
        </p:txBody>
      </p:sp>
      <p:sp>
        <p:nvSpPr>
          <p:cNvPr id="30" name="Text 9"/>
          <p:cNvSpPr/>
          <p:nvPr/>
        </p:nvSpPr>
        <p:spPr>
          <a:xfrm>
            <a:off x="6743700" y="2133600"/>
            <a:ext cx="4724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글로벌 접근</a:t>
            </a:r>
            <a:endParaRPr lang="en-US" sz="1500" dirty="0"/>
          </a:p>
        </p:txBody>
      </p:sp>
      <p:sp>
        <p:nvSpPr>
          <p:cNvPr id="31" name="Text 10"/>
          <p:cNvSpPr/>
          <p:nvPr/>
        </p:nvSpPr>
        <p:spPr>
          <a:xfrm>
            <a:off x="6934200" y="2476500"/>
            <a:ext cx="4267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유럽의 GDPR: 개인 데이터 보호를 강화하며, 영상 데이터 처리에 엄격한 규제를 설정</a:t>
            </a:r>
            <a:endParaRPr lang="en-US" sz="1200" dirty="0"/>
          </a:p>
        </p:txBody>
      </p:sp>
      <p:sp>
        <p:nvSpPr>
          <p:cNvPr id="32" name="Text 11"/>
          <p:cNvSpPr/>
          <p:nvPr/>
        </p:nvSpPr>
        <p:spPr>
          <a:xfrm>
            <a:off x="6934200" y="3009900"/>
            <a:ext cx="44462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미국의 CCPA: 소비자의 개인정보 접근 및 삭제 권한을 강화</a:t>
            </a:r>
            <a:endParaRPr lang="en-US" sz="1200" dirty="0"/>
          </a:p>
        </p:txBody>
      </p:sp>
      <p:sp>
        <p:nvSpPr>
          <p:cNvPr id="33" name="Text 12"/>
          <p:cNvSpPr/>
          <p:nvPr/>
        </p:nvSpPr>
        <p:spPr>
          <a:xfrm>
            <a:off x="6772275" y="3467100"/>
            <a:ext cx="4724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한국의 노력</a:t>
            </a:r>
            <a:endParaRPr lang="en-US" sz="1500" dirty="0"/>
          </a:p>
        </p:txBody>
      </p:sp>
      <p:sp>
        <p:nvSpPr>
          <p:cNvPr id="34" name="Text 13"/>
          <p:cNvSpPr/>
          <p:nvPr/>
        </p:nvSpPr>
        <p:spPr>
          <a:xfrm>
            <a:off x="6934200" y="3810000"/>
            <a:ext cx="41033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2020년 '데이터 3법' 개정을 통해 '가명정보' 개념 도입</a:t>
            </a:r>
            <a:endParaRPr lang="en-US" sz="1200" dirty="0"/>
          </a:p>
        </p:txBody>
      </p:sp>
      <p:sp>
        <p:nvSpPr>
          <p:cNvPr id="35" name="Text 14"/>
          <p:cNvSpPr/>
          <p:nvPr/>
        </p:nvSpPr>
        <p:spPr>
          <a:xfrm>
            <a:off x="6934200" y="4114800"/>
            <a:ext cx="4267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2024년 2월, 비정형 데이터에 대한 가명처리 기준 포함한 '가명정보 처리 가이드라인' 개정안 발표</a:t>
            </a:r>
            <a:endParaRPr lang="en-US" sz="1200" dirty="0"/>
          </a:p>
        </p:txBody>
      </p:sp>
      <p:sp>
        <p:nvSpPr>
          <p:cNvPr id="36" name="Text 15"/>
          <p:cNvSpPr/>
          <p:nvPr/>
        </p:nvSpPr>
        <p:spPr>
          <a:xfrm>
            <a:off x="6629400" y="4953000"/>
            <a:ext cx="4419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FFFFFF">
                    <a:alpha val="9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"영상 데이터 속 얼굴과 같은 개인 식별 정보를 안전하게 처리하는 것은 더 이상 선택이 아닌 필수 과제가 되었습니다."</a:t>
            </a:r>
            <a:endParaRPr lang="en-US" sz="1200" dirty="0"/>
          </a:p>
        </p:txBody>
      </p:sp>
      <p:sp>
        <p:nvSpPr>
          <p:cNvPr id="37" name="Text 16"/>
          <p:cNvSpPr/>
          <p:nvPr/>
        </p:nvSpPr>
        <p:spPr>
          <a:xfrm>
            <a:off x="11668125" y="6467475"/>
            <a:ext cx="400050" cy="2000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050" dirty="0">
                <a:solidFill>
                  <a:srgbClr val="FFFFFF">
                    <a:alpha val="7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 / 20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71" y="538871"/>
            <a:ext cx="1665458" cy="166545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1053" y="4252253"/>
            <a:ext cx="1249094" cy="124909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4690" y="1398490"/>
            <a:ext cx="936820" cy="93682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1295400"/>
            <a:ext cx="4876800" cy="50673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9200" y="3328988"/>
            <a:ext cx="4267200" cy="1104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3538538"/>
            <a:ext cx="152400" cy="1714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9200" y="5943600"/>
            <a:ext cx="609600" cy="381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0" y="1295400"/>
            <a:ext cx="4876800" cy="50673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05600" y="2314575"/>
            <a:ext cx="476250" cy="4762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48475" y="2419350"/>
            <a:ext cx="190500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05600" y="3228975"/>
            <a:ext cx="476250" cy="4762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34188" y="3333750"/>
            <a:ext cx="219075" cy="266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05600" y="4143375"/>
            <a:ext cx="476250" cy="4762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72288" y="4248150"/>
            <a:ext cx="142875" cy="266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05600" y="5057775"/>
            <a:ext cx="476250" cy="4762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48475" y="5162550"/>
            <a:ext cx="190500" cy="26670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914400" y="609600"/>
            <a:ext cx="1243584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Privacy-by-Design 기반의 솔루션</a:t>
            </a:r>
            <a:endParaRPr lang="en-US" sz="3600" dirty="0"/>
          </a:p>
        </p:txBody>
      </p:sp>
      <p:sp>
        <p:nvSpPr>
          <p:cNvPr id="20" name="Text 1"/>
          <p:cNvSpPr/>
          <p:nvPr/>
        </p:nvSpPr>
        <p:spPr>
          <a:xfrm>
            <a:off x="1219200" y="1600200"/>
            <a:ext cx="42672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핵심 개념</a:t>
            </a:r>
            <a:endParaRPr lang="en-US" sz="2250" dirty="0"/>
          </a:p>
        </p:txBody>
      </p:sp>
      <p:sp>
        <p:nvSpPr>
          <p:cNvPr id="21" name="Text 2"/>
          <p:cNvSpPr/>
          <p:nvPr/>
        </p:nvSpPr>
        <p:spPr>
          <a:xfrm>
            <a:off x="1219200" y="2171700"/>
            <a:ext cx="4267200" cy="92868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38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"Privacy-by-Design(설계 기반 개인정보 보호)" 접근법은 제품이나 서비스를 개발하는 초기 기획 단계부터 개인정보 보호 요소를 시스템에 내재화하는 철학입니다.</a:t>
            </a:r>
            <a:endParaRPr lang="en-US" sz="1500" dirty="0"/>
          </a:p>
        </p:txBody>
      </p:sp>
      <p:sp>
        <p:nvSpPr>
          <p:cNvPr id="22" name="Text 3"/>
          <p:cNvSpPr/>
          <p:nvPr/>
        </p:nvSpPr>
        <p:spPr>
          <a:xfrm>
            <a:off x="1600200" y="3481388"/>
            <a:ext cx="39624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영상 데이터의 활용 가치는 최대한 보존하면서, 개인을 식별할 수 있는 민감 정보는 실시간으로, 그리고 자동으로 제거한다</a:t>
            </a:r>
            <a:endParaRPr lang="en-US" sz="1350" dirty="0"/>
          </a:p>
        </p:txBody>
      </p:sp>
      <p:sp>
        <p:nvSpPr>
          <p:cNvPr id="23" name="Text 4"/>
          <p:cNvSpPr/>
          <p:nvPr/>
        </p:nvSpPr>
        <p:spPr>
          <a:xfrm>
            <a:off x="1981200" y="5867400"/>
            <a:ext cx="15544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얼굴 비식별 파이프라인</a:t>
            </a:r>
            <a:endParaRPr lang="en-US" sz="1050" dirty="0"/>
          </a:p>
        </p:txBody>
      </p:sp>
      <p:sp>
        <p:nvSpPr>
          <p:cNvPr id="24" name="Text 5"/>
          <p:cNvSpPr/>
          <p:nvPr/>
        </p:nvSpPr>
        <p:spPr>
          <a:xfrm>
            <a:off x="6705600" y="1600200"/>
            <a:ext cx="42672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핵심 특징</a:t>
            </a:r>
            <a:endParaRPr lang="en-US" sz="2250" dirty="0"/>
          </a:p>
        </p:txBody>
      </p:sp>
      <p:sp>
        <p:nvSpPr>
          <p:cNvPr id="25" name="Text 6"/>
          <p:cNvSpPr/>
          <p:nvPr/>
        </p:nvSpPr>
        <p:spPr>
          <a:xfrm>
            <a:off x="7334250" y="2171700"/>
            <a:ext cx="36385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얼굴 탐지 및 추적</a:t>
            </a:r>
            <a:endParaRPr lang="en-US" sz="1500" dirty="0"/>
          </a:p>
        </p:txBody>
      </p:sp>
      <p:sp>
        <p:nvSpPr>
          <p:cNvPr id="26" name="Text 7"/>
          <p:cNvSpPr/>
          <p:nvPr/>
        </p:nvSpPr>
        <p:spPr>
          <a:xfrm>
            <a:off x="7334250" y="2476500"/>
            <a:ext cx="36385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영상 속에서 얼굴을 탐지하고 동일 인물을 잠시 추적하여 일관성 있게 처리</a:t>
            </a:r>
            <a:endParaRPr lang="en-US" sz="1200" dirty="0"/>
          </a:p>
        </p:txBody>
      </p:sp>
      <p:sp>
        <p:nvSpPr>
          <p:cNvPr id="27" name="Text 8"/>
          <p:cNvSpPr/>
          <p:nvPr/>
        </p:nvSpPr>
        <p:spPr>
          <a:xfrm>
            <a:off x="7334250" y="3086100"/>
            <a:ext cx="36385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식별 정보 없음</a:t>
            </a:r>
            <a:endParaRPr lang="en-US" sz="1500" dirty="0"/>
          </a:p>
        </p:txBody>
      </p:sp>
      <p:sp>
        <p:nvSpPr>
          <p:cNvPr id="28" name="Text 9"/>
          <p:cNvSpPr/>
          <p:nvPr/>
        </p:nvSpPr>
        <p:spPr>
          <a:xfrm>
            <a:off x="7334250" y="3390900"/>
            <a:ext cx="36385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개인의 신원을 확인하거나 데이터베이스에 저장하여 지속적으로 추적하지 않음</a:t>
            </a:r>
            <a:endParaRPr lang="en-US" sz="1200" dirty="0"/>
          </a:p>
        </p:txBody>
      </p:sp>
      <p:sp>
        <p:nvSpPr>
          <p:cNvPr id="29" name="Text 10"/>
          <p:cNvSpPr/>
          <p:nvPr/>
        </p:nvSpPr>
        <p:spPr>
          <a:xfrm>
            <a:off x="7334250" y="4000500"/>
            <a:ext cx="36385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휘발성 처리</a:t>
            </a:r>
            <a:endParaRPr lang="en-US" sz="1500" dirty="0"/>
          </a:p>
        </p:txBody>
      </p:sp>
      <p:sp>
        <p:nvSpPr>
          <p:cNvPr id="30" name="Text 11"/>
          <p:cNvSpPr/>
          <p:nvPr/>
        </p:nvSpPr>
        <p:spPr>
          <a:xfrm>
            <a:off x="7334250" y="4305300"/>
            <a:ext cx="36385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모든 처리는 영상 스트림 내에서 휘발성으로 이루어지며, 처리 후에는 모든 정보가 파기</a:t>
            </a:r>
            <a:endParaRPr lang="en-US" sz="1200" dirty="0"/>
          </a:p>
        </p:txBody>
      </p:sp>
      <p:sp>
        <p:nvSpPr>
          <p:cNvPr id="31" name="Text 12"/>
          <p:cNvSpPr/>
          <p:nvPr/>
        </p:nvSpPr>
        <p:spPr>
          <a:xfrm>
            <a:off x="7334250" y="4914900"/>
            <a:ext cx="36385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추적 금지 원칙</a:t>
            </a:r>
            <a:endParaRPr lang="en-US" sz="1500" dirty="0"/>
          </a:p>
        </p:txBody>
      </p:sp>
      <p:sp>
        <p:nvSpPr>
          <p:cNvPr id="32" name="Text 13"/>
          <p:cNvSpPr/>
          <p:nvPr/>
        </p:nvSpPr>
        <p:spPr>
          <a:xfrm>
            <a:off x="7334250" y="5219700"/>
            <a:ext cx="36385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기술적으로 "추적 금지" 원칙을 구현하여 프라이버시를 철저히 보호</a:t>
            </a:r>
            <a:endParaRPr lang="en-US" sz="1200" dirty="0"/>
          </a:p>
        </p:txBody>
      </p:sp>
      <p:sp>
        <p:nvSpPr>
          <p:cNvPr id="33" name="Text 14"/>
          <p:cNvSpPr/>
          <p:nvPr/>
        </p:nvSpPr>
        <p:spPr>
          <a:xfrm>
            <a:off x="914400" y="6515100"/>
            <a:ext cx="26631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얼굴 비식별화 파이프라인 설계 프로젝트</a:t>
            </a:r>
            <a:endParaRPr lang="en-US" sz="1050" dirty="0"/>
          </a:p>
        </p:txBody>
      </p:sp>
      <p:sp>
        <p:nvSpPr>
          <p:cNvPr id="34" name="Text 15"/>
          <p:cNvSpPr/>
          <p:nvPr/>
        </p:nvSpPr>
        <p:spPr>
          <a:xfrm>
            <a:off x="10944225" y="6515100"/>
            <a:ext cx="4000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 / 20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048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7048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914400"/>
            <a:ext cx="5334000" cy="5715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600200"/>
            <a:ext cx="4876800" cy="8191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075" y="1781175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2562225"/>
            <a:ext cx="4876800" cy="8191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075" y="2743200"/>
            <a:ext cx="17145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524250"/>
            <a:ext cx="4876800" cy="8191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075" y="3705225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914400"/>
            <a:ext cx="5334000" cy="5715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0" y="1600200"/>
            <a:ext cx="4876800" cy="2667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0" y="4419600"/>
            <a:ext cx="2362200" cy="914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91300" y="4572000"/>
            <a:ext cx="13335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91600" y="4419600"/>
            <a:ext cx="2362200" cy="914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05900" y="4572000"/>
            <a:ext cx="1905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0" y="5486400"/>
            <a:ext cx="2362200" cy="914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91300" y="563880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91600" y="5486400"/>
            <a:ext cx="2362200" cy="914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05900" y="5638800"/>
            <a:ext cx="152400" cy="15240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609600" y="3810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비식별화 기술의 시장 현황</a:t>
            </a:r>
            <a:endParaRPr lang="en-US" sz="2700" dirty="0"/>
          </a:p>
        </p:txBody>
      </p:sp>
      <p:sp>
        <p:nvSpPr>
          <p:cNvPr id="22" name="Text 1"/>
          <p:cNvSpPr/>
          <p:nvPr/>
        </p:nvSpPr>
        <p:spPr>
          <a:xfrm>
            <a:off x="838200" y="1143000"/>
            <a:ext cx="48768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글로벌 시장 규모 및 성장 전망</a:t>
            </a:r>
            <a:endParaRPr lang="en-US" sz="1800" dirty="0"/>
          </a:p>
        </p:txBody>
      </p:sp>
      <p:sp>
        <p:nvSpPr>
          <p:cNvPr id="23" name="Text 2"/>
          <p:cNvSpPr/>
          <p:nvPr/>
        </p:nvSpPr>
        <p:spPr>
          <a:xfrm>
            <a:off x="1209675" y="1743075"/>
            <a:ext cx="17259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6653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 세계 안면 인식 시장</a:t>
            </a:r>
            <a:endParaRPr lang="en-US" sz="1200" dirty="0"/>
          </a:p>
        </p:txBody>
      </p:sp>
      <p:sp>
        <p:nvSpPr>
          <p:cNvPr id="24" name="Text 3"/>
          <p:cNvSpPr/>
          <p:nvPr/>
        </p:nvSpPr>
        <p:spPr>
          <a:xfrm>
            <a:off x="981075" y="2047875"/>
            <a:ext cx="55092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2022년: $51.5억 달러 → 2030년: $158.4억 달러 (CAGR: 14.9%)</a:t>
            </a:r>
            <a:endParaRPr lang="en-US" sz="1200" dirty="0"/>
          </a:p>
        </p:txBody>
      </p:sp>
      <p:sp>
        <p:nvSpPr>
          <p:cNvPr id="25" name="Text 4"/>
          <p:cNvSpPr/>
          <p:nvPr/>
        </p:nvSpPr>
        <p:spPr>
          <a:xfrm>
            <a:off x="1228725" y="2705100"/>
            <a:ext cx="11201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6653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영상 감시 시장</a:t>
            </a:r>
            <a:endParaRPr lang="en-US" sz="1200" dirty="0"/>
          </a:p>
        </p:txBody>
      </p:sp>
      <p:sp>
        <p:nvSpPr>
          <p:cNvPr id="26" name="Text 5"/>
          <p:cNvSpPr/>
          <p:nvPr/>
        </p:nvSpPr>
        <p:spPr>
          <a:xfrm>
            <a:off x="981075" y="3009900"/>
            <a:ext cx="55092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2024년: $544.2억 달러 → 2030년: $887.1억 달러</a:t>
            </a:r>
            <a:endParaRPr lang="en-US" sz="1200" dirty="0"/>
          </a:p>
        </p:txBody>
      </p:sp>
      <p:sp>
        <p:nvSpPr>
          <p:cNvPr id="27" name="Text 6"/>
          <p:cNvSpPr/>
          <p:nvPr/>
        </p:nvSpPr>
        <p:spPr>
          <a:xfrm>
            <a:off x="1209675" y="3667125"/>
            <a:ext cx="40119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6653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법 집행 및 응급 서비스 차량 영상 비식별화 도구 시장</a:t>
            </a:r>
            <a:endParaRPr lang="en-US" sz="1200" dirty="0"/>
          </a:p>
        </p:txBody>
      </p:sp>
      <p:sp>
        <p:nvSpPr>
          <p:cNvPr id="28" name="Text 7"/>
          <p:cNvSpPr/>
          <p:nvPr/>
        </p:nvSpPr>
        <p:spPr>
          <a:xfrm>
            <a:off x="981075" y="3971925"/>
            <a:ext cx="55092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2024년: $4.126억 달러 → 2033년: $11.908억 달러 (CAGR: 14.2%)</a:t>
            </a:r>
            <a:endParaRPr lang="en-US" sz="1200" dirty="0"/>
          </a:p>
        </p:txBody>
      </p:sp>
      <p:sp>
        <p:nvSpPr>
          <p:cNvPr id="29" name="Text 8"/>
          <p:cNvSpPr/>
          <p:nvPr/>
        </p:nvSpPr>
        <p:spPr>
          <a:xfrm>
            <a:off x="6477000" y="1143000"/>
            <a:ext cx="48768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비식별화 시장 성장 동인</a:t>
            </a:r>
            <a:endParaRPr lang="en-US" sz="1800" dirty="0"/>
          </a:p>
        </p:txBody>
      </p:sp>
      <p:sp>
        <p:nvSpPr>
          <p:cNvPr id="30" name="Text 9"/>
          <p:cNvSpPr/>
          <p:nvPr/>
        </p:nvSpPr>
        <p:spPr>
          <a:xfrm>
            <a:off x="6800850" y="4533900"/>
            <a:ext cx="11201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6653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보안 수요 증가</a:t>
            </a:r>
            <a:endParaRPr lang="en-US" sz="1200" dirty="0"/>
          </a:p>
        </p:txBody>
      </p:sp>
      <p:sp>
        <p:nvSpPr>
          <p:cNvPr id="31" name="Text 10"/>
          <p:cNvSpPr/>
          <p:nvPr/>
        </p:nvSpPr>
        <p:spPr>
          <a:xfrm>
            <a:off x="6591300" y="4838700"/>
            <a:ext cx="2133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공공 안전을 위한 영상 감시 시스템 도입 확대</a:t>
            </a:r>
            <a:endParaRPr lang="en-US" sz="1050" dirty="0"/>
          </a:p>
        </p:txBody>
      </p:sp>
      <p:sp>
        <p:nvSpPr>
          <p:cNvPr id="32" name="Text 11"/>
          <p:cNvSpPr/>
          <p:nvPr/>
        </p:nvSpPr>
        <p:spPr>
          <a:xfrm>
            <a:off x="9372600" y="4533900"/>
            <a:ext cx="12915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6653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스마트 시티 확대</a:t>
            </a:r>
            <a:endParaRPr lang="en-US" sz="1200" dirty="0"/>
          </a:p>
        </p:txBody>
      </p:sp>
      <p:sp>
        <p:nvSpPr>
          <p:cNvPr id="33" name="Text 12"/>
          <p:cNvSpPr/>
          <p:nvPr/>
        </p:nvSpPr>
        <p:spPr>
          <a:xfrm>
            <a:off x="9105900" y="4838700"/>
            <a:ext cx="2133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도시 문제 해결을 위한 방대한 영상 데이터 처리</a:t>
            </a:r>
            <a:endParaRPr lang="en-US" sz="1050" dirty="0"/>
          </a:p>
        </p:txBody>
      </p:sp>
      <p:sp>
        <p:nvSpPr>
          <p:cNvPr id="34" name="Text 13"/>
          <p:cNvSpPr/>
          <p:nvPr/>
        </p:nvSpPr>
        <p:spPr>
          <a:xfrm>
            <a:off x="6819900" y="5600700"/>
            <a:ext cx="12915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6653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 규제 강화</a:t>
            </a:r>
            <a:endParaRPr lang="en-US" sz="1200" dirty="0"/>
          </a:p>
        </p:txBody>
      </p:sp>
      <p:sp>
        <p:nvSpPr>
          <p:cNvPr id="35" name="Text 14"/>
          <p:cNvSpPr/>
          <p:nvPr/>
        </p:nvSpPr>
        <p:spPr>
          <a:xfrm>
            <a:off x="6591300" y="5905500"/>
            <a:ext cx="2133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GDPR, PIPA 등 개인정보 보호법의 영향</a:t>
            </a:r>
            <a:endParaRPr lang="en-US" sz="1050" dirty="0"/>
          </a:p>
        </p:txBody>
      </p:sp>
      <p:sp>
        <p:nvSpPr>
          <p:cNvPr id="36" name="Text 15"/>
          <p:cNvSpPr/>
          <p:nvPr/>
        </p:nvSpPr>
        <p:spPr>
          <a:xfrm>
            <a:off x="9334500" y="5600700"/>
            <a:ext cx="9486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6653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AI 기술 발전</a:t>
            </a:r>
            <a:endParaRPr lang="en-US" sz="1200" dirty="0"/>
          </a:p>
        </p:txBody>
      </p:sp>
      <p:sp>
        <p:nvSpPr>
          <p:cNvPr id="37" name="Text 16"/>
          <p:cNvSpPr/>
          <p:nvPr/>
        </p:nvSpPr>
        <p:spPr>
          <a:xfrm>
            <a:off x="9105900" y="5905500"/>
            <a:ext cx="2133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영상 데이터 활용 가치 높이고 처리 정확도 향상</a:t>
            </a:r>
            <a:endParaRPr lang="en-US" sz="1050" dirty="0"/>
          </a:p>
        </p:txBody>
      </p:sp>
      <p:sp>
        <p:nvSpPr>
          <p:cNvPr id="38" name="Text 17"/>
          <p:cNvSpPr/>
          <p:nvPr/>
        </p:nvSpPr>
        <p:spPr>
          <a:xfrm>
            <a:off x="609600" y="6743700"/>
            <a:ext cx="64350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>
                    <a:alpha val="8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출처: Grand View Research, Fortune Business Insights, MarketsandMarkets, Dataintelo</a:t>
            </a:r>
            <a:endParaRPr lang="en-US" sz="1050" dirty="0"/>
          </a:p>
        </p:txBody>
      </p:sp>
      <p:sp>
        <p:nvSpPr>
          <p:cNvPr id="39" name="Text 18"/>
          <p:cNvSpPr/>
          <p:nvPr/>
        </p:nvSpPr>
        <p:spPr>
          <a:xfrm>
            <a:off x="11249025" y="6743700"/>
            <a:ext cx="4000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>
                    <a:alpha val="8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6 / 20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066800"/>
            <a:ext cx="12192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2181225"/>
            <a:ext cx="5372100" cy="1524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2409825"/>
            <a:ext cx="533102" cy="571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826" y="2524125"/>
            <a:ext cx="323850" cy="342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300" y="2181225"/>
            <a:ext cx="5372100" cy="1524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8900" y="2409825"/>
            <a:ext cx="571500" cy="571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1775" y="2524125"/>
            <a:ext cx="285750" cy="3429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3933825"/>
            <a:ext cx="5372100" cy="1524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200" y="4162425"/>
            <a:ext cx="528191" cy="571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8396" y="4276725"/>
            <a:ext cx="247650" cy="3429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300" y="3933825"/>
            <a:ext cx="5372100" cy="1524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8900" y="4162425"/>
            <a:ext cx="431602" cy="571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11826" y="4276725"/>
            <a:ext cx="285750" cy="3429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609600" y="457200"/>
            <a:ext cx="10972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국내외 주요 플레이어 분석</a:t>
            </a:r>
            <a:endParaRPr lang="en-US" sz="3600" dirty="0"/>
          </a:p>
        </p:txBody>
      </p:sp>
      <p:sp>
        <p:nvSpPr>
          <p:cNvPr id="19" name="Text 1"/>
          <p:cNvSpPr/>
          <p:nvPr/>
        </p:nvSpPr>
        <p:spPr>
          <a:xfrm>
            <a:off x="609600" y="1333500"/>
            <a:ext cx="10972800" cy="619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38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영상 데이터의 가명처리 및 비식별화 기술 분야에서는 다양한 기업들이 적극적으로 연구하고 있습니다. 아래는 국내외 주요 기업들의 기술 동향입니다.</a:t>
            </a:r>
            <a:endParaRPr lang="en-US" sz="1500" dirty="0"/>
          </a:p>
        </p:txBody>
      </p:sp>
      <p:sp>
        <p:nvSpPr>
          <p:cNvPr id="20" name="Text 2"/>
          <p:cNvSpPr/>
          <p:nvPr/>
        </p:nvSpPr>
        <p:spPr>
          <a:xfrm>
            <a:off x="1523702" y="2409825"/>
            <a:ext cx="4229398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알체라(Alchera)</a:t>
            </a:r>
            <a:endParaRPr lang="en-US" sz="1800" dirty="0"/>
          </a:p>
        </p:txBody>
      </p:sp>
      <p:sp>
        <p:nvSpPr>
          <p:cNvPr id="21" name="Text 3"/>
          <p:cNvSpPr/>
          <p:nvPr/>
        </p:nvSpPr>
        <p:spPr>
          <a:xfrm>
            <a:off x="1599902" y="2790825"/>
            <a:ext cx="507527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highlight>
                  <a:srgbClr val="FFFFFF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인천경제자유구역청(IFEZ)</a:t>
            </a: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200" dirty="0">
                <a:solidFill>
                  <a:srgbClr val="FFFFFF"/>
                </a:solidFill>
                <a:highlight>
                  <a:srgbClr val="FFFFFF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스마트 시티 프로젝트</a:t>
            </a:r>
            <a:endParaRPr lang="en-US" sz="1200" dirty="0"/>
          </a:p>
        </p:txBody>
      </p:sp>
      <p:sp>
        <p:nvSpPr>
          <p:cNvPr id="22" name="Text 4"/>
          <p:cNvSpPr/>
          <p:nvPr/>
        </p:nvSpPr>
        <p:spPr>
          <a:xfrm>
            <a:off x="1523702" y="3095625"/>
            <a:ext cx="4229398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어린이 보호구역 내 AI CCTV를 통해 실종 아동 및 치매 노인을 추적하는 시스템 구축</a:t>
            </a:r>
            <a:endParaRPr lang="en-US" sz="1050" dirty="0"/>
          </a:p>
        </p:txBody>
      </p:sp>
      <p:sp>
        <p:nvSpPr>
          <p:cNvPr id="23" name="Text 5"/>
          <p:cNvSpPr/>
          <p:nvPr/>
        </p:nvSpPr>
        <p:spPr>
          <a:xfrm>
            <a:off x="7162800" y="2409825"/>
            <a:ext cx="3990975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슈프리마(Suprema)</a:t>
            </a:r>
            <a:endParaRPr lang="en-US" sz="1800" dirty="0"/>
          </a:p>
        </p:txBody>
      </p:sp>
      <p:sp>
        <p:nvSpPr>
          <p:cNvPr id="24" name="Text 6"/>
          <p:cNvSpPr/>
          <p:nvPr/>
        </p:nvSpPr>
        <p:spPr>
          <a:xfrm>
            <a:off x="7239000" y="2790825"/>
            <a:ext cx="399097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highlight>
                  <a:srgbClr val="FFFFFF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금융 범죄 예방</a:t>
            </a: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200" dirty="0">
                <a:solidFill>
                  <a:srgbClr val="FFFFFF"/>
                </a:solidFill>
                <a:highlight>
                  <a:srgbClr val="FFFFFF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온디바이스 AI</a:t>
            </a:r>
            <a:endParaRPr lang="en-US" sz="1200" dirty="0"/>
          </a:p>
        </p:txBody>
      </p:sp>
      <p:sp>
        <p:nvSpPr>
          <p:cNvPr id="25" name="Text 7"/>
          <p:cNvSpPr/>
          <p:nvPr/>
        </p:nvSpPr>
        <p:spPr>
          <a:xfrm>
            <a:off x="7162800" y="3095625"/>
            <a:ext cx="478917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Q-Vision Pro라는 온디바이스 AI 모듈 개발로 금융 범죄 예방 시스템 강화</a:t>
            </a:r>
            <a:endParaRPr lang="en-US" sz="1050" dirty="0"/>
          </a:p>
        </p:txBody>
      </p:sp>
      <p:sp>
        <p:nvSpPr>
          <p:cNvPr id="26" name="Text 8"/>
          <p:cNvSpPr/>
          <p:nvPr/>
        </p:nvSpPr>
        <p:spPr>
          <a:xfrm>
            <a:off x="1518791" y="4162425"/>
            <a:ext cx="4234309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코오롱베니트 &amp; 인피닉</a:t>
            </a:r>
            <a:endParaRPr lang="en-US" sz="1800" dirty="0"/>
          </a:p>
        </p:txBody>
      </p:sp>
      <p:sp>
        <p:nvSpPr>
          <p:cNvPr id="27" name="Text 9"/>
          <p:cNvSpPr/>
          <p:nvPr/>
        </p:nvSpPr>
        <p:spPr>
          <a:xfrm>
            <a:off x="1594991" y="4543425"/>
            <a:ext cx="423430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highlight>
                  <a:srgbClr val="FFFFFF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자동 비식별화</a:t>
            </a: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200" dirty="0">
                <a:solidFill>
                  <a:srgbClr val="FFFFFF"/>
                </a:solidFill>
                <a:highlight>
                  <a:srgbClr val="FFFFFF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Heidi AI</a:t>
            </a:r>
            <a:endParaRPr lang="en-US" sz="1200" dirty="0"/>
          </a:p>
        </p:txBody>
      </p:sp>
      <p:sp>
        <p:nvSpPr>
          <p:cNvPr id="28" name="Text 10"/>
          <p:cNvSpPr/>
          <p:nvPr/>
        </p:nvSpPr>
        <p:spPr>
          <a:xfrm>
            <a:off x="1518791" y="4848225"/>
            <a:ext cx="4234309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CCTV 영상 속 개인정보를 자동으로 비식별화하는 AI 솔루션 '하이디(Heidi) AI' 출시</a:t>
            </a:r>
            <a:endParaRPr lang="en-US" sz="1050" dirty="0"/>
          </a:p>
        </p:txBody>
      </p:sp>
      <p:sp>
        <p:nvSpPr>
          <p:cNvPr id="29" name="Text 11"/>
          <p:cNvSpPr/>
          <p:nvPr/>
        </p:nvSpPr>
        <p:spPr>
          <a:xfrm>
            <a:off x="7022902" y="4162425"/>
            <a:ext cx="5197078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앤트랩(Antlab) &amp; KPST</a:t>
            </a:r>
            <a:endParaRPr lang="en-US" sz="1800" dirty="0"/>
          </a:p>
        </p:txBody>
      </p:sp>
      <p:sp>
        <p:nvSpPr>
          <p:cNvPr id="30" name="Text 12"/>
          <p:cNvSpPr/>
          <p:nvPr/>
        </p:nvSpPr>
        <p:spPr>
          <a:xfrm>
            <a:off x="7099102" y="4543425"/>
            <a:ext cx="433089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highlight>
                  <a:srgbClr val="FFFFFF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실시간 비식별화</a:t>
            </a: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200" dirty="0">
                <a:solidFill>
                  <a:srgbClr val="FFFFFF"/>
                </a:solidFill>
                <a:highlight>
                  <a:srgbClr val="FFFFFF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스트리밍 시스템</a:t>
            </a:r>
            <a:endParaRPr lang="en-US" sz="1200" dirty="0"/>
          </a:p>
        </p:txBody>
      </p:sp>
      <p:sp>
        <p:nvSpPr>
          <p:cNvPr id="31" name="Text 13"/>
          <p:cNvSpPr/>
          <p:nvPr/>
        </p:nvSpPr>
        <p:spPr>
          <a:xfrm>
            <a:off x="7022902" y="4848225"/>
            <a:ext cx="4330898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앤트랩: 8채널 FHD 영상을 초당 30프레임으로 실시간 처리하며 얼굴 및 차량 번호판을 비식별화하는 기술</a:t>
            </a:r>
            <a:endParaRPr lang="en-US" sz="1050" dirty="0"/>
          </a:p>
        </p:txBody>
      </p:sp>
      <p:sp>
        <p:nvSpPr>
          <p:cNvPr id="32" name="Text 14"/>
          <p:cNvSpPr/>
          <p:nvPr/>
        </p:nvSpPr>
        <p:spPr>
          <a:xfrm>
            <a:off x="7572375" y="6438900"/>
            <a:ext cx="48120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FFFFFF">
                    <a:alpha val="8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※ 위 기업들은 영상 비식별화 기술 분야에서 주요 동향을 보이고 있습니다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066800"/>
            <a:ext cx="12192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333500"/>
            <a:ext cx="10972800" cy="12573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088" y="3200400"/>
            <a:ext cx="762000" cy="762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9913" y="3352800"/>
            <a:ext cx="514350" cy="4572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6725" y="3781425"/>
            <a:ext cx="952500" cy="190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91188" y="3200400"/>
            <a:ext cx="762000" cy="762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43588" y="3352800"/>
            <a:ext cx="457200" cy="4572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5150" y="3781425"/>
            <a:ext cx="952500" cy="190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20100" y="3200400"/>
            <a:ext cx="762000" cy="762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72500" y="3352800"/>
            <a:ext cx="457200" cy="4572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" y="4686300"/>
            <a:ext cx="3505200" cy="1790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90750" y="4914900"/>
            <a:ext cx="342900" cy="381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3400" y="4686300"/>
            <a:ext cx="3505200" cy="1790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81688" y="4914900"/>
            <a:ext cx="428625" cy="3810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77200" y="4686300"/>
            <a:ext cx="3505200" cy="1790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58350" y="4914900"/>
            <a:ext cx="342900" cy="3810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609600" y="457200"/>
            <a:ext cx="10972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유머 페이지: 비식별화의 역설</a:t>
            </a:r>
            <a:endParaRPr lang="en-US" sz="3600" dirty="0"/>
          </a:p>
        </p:txBody>
      </p:sp>
      <p:sp>
        <p:nvSpPr>
          <p:cNvPr id="21" name="Text 1"/>
          <p:cNvSpPr/>
          <p:nvPr/>
        </p:nvSpPr>
        <p:spPr>
          <a:xfrm>
            <a:off x="914400" y="1638300"/>
            <a:ext cx="103632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"얼굴을 가리면 눈에 더 띈다"는 비식별화의 역설</a:t>
            </a:r>
            <a:endParaRPr lang="en-US" sz="1800" dirty="0"/>
          </a:p>
        </p:txBody>
      </p:sp>
      <p:sp>
        <p:nvSpPr>
          <p:cNvPr id="22" name="Text 2"/>
          <p:cNvSpPr/>
          <p:nvPr/>
        </p:nvSpPr>
        <p:spPr>
          <a:xfrm>
            <a:off x="914400" y="2019300"/>
            <a:ext cx="10363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적절하지 않은 비식별화는 오히려 더 많은 주목을 받게 만든다</a:t>
            </a:r>
            <a:endParaRPr lang="en-US" sz="1350" dirty="0"/>
          </a:p>
        </p:txBody>
      </p:sp>
      <p:sp>
        <p:nvSpPr>
          <p:cNvPr id="23" name="Text 3"/>
          <p:cNvSpPr/>
          <p:nvPr/>
        </p:nvSpPr>
        <p:spPr>
          <a:xfrm>
            <a:off x="2914650" y="4114800"/>
            <a:ext cx="10858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마스크 착용</a:t>
            </a:r>
            <a:endParaRPr lang="en-US" sz="1500" dirty="0"/>
          </a:p>
        </p:txBody>
      </p:sp>
      <p:sp>
        <p:nvSpPr>
          <p:cNvPr id="24" name="Text 4"/>
          <p:cNvSpPr/>
          <p:nvPr/>
        </p:nvSpPr>
        <p:spPr>
          <a:xfrm>
            <a:off x="5534025" y="4114800"/>
            <a:ext cx="129159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불명확한 영역</a:t>
            </a:r>
            <a:endParaRPr lang="en-US" sz="1500" dirty="0"/>
          </a:p>
        </p:txBody>
      </p:sp>
      <p:sp>
        <p:nvSpPr>
          <p:cNvPr id="25" name="Text 5"/>
          <p:cNvSpPr/>
          <p:nvPr/>
        </p:nvSpPr>
        <p:spPr>
          <a:xfrm>
            <a:off x="8324850" y="4114800"/>
            <a:ext cx="1143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더 많은 주목</a:t>
            </a:r>
            <a:endParaRPr lang="en-US" sz="1500" dirty="0"/>
          </a:p>
        </p:txBody>
      </p:sp>
      <p:sp>
        <p:nvSpPr>
          <p:cNvPr id="26" name="Text 6"/>
          <p:cNvSpPr/>
          <p:nvPr/>
        </p:nvSpPr>
        <p:spPr>
          <a:xfrm>
            <a:off x="1824038" y="5448300"/>
            <a:ext cx="129159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부분적 가리기</a:t>
            </a:r>
            <a:endParaRPr lang="en-US" sz="1500" dirty="0"/>
          </a:p>
        </p:txBody>
      </p:sp>
      <p:sp>
        <p:nvSpPr>
          <p:cNvPr id="27" name="Text 7"/>
          <p:cNvSpPr/>
          <p:nvPr/>
        </p:nvSpPr>
        <p:spPr>
          <a:xfrm>
            <a:off x="838200" y="5791200"/>
            <a:ext cx="3048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얼굴 일부만 가리면 윤곽이 보여 더 쉽게 식별될 수 있습니다</a:t>
            </a:r>
            <a:endParaRPr lang="en-US" sz="1200" dirty="0"/>
          </a:p>
        </p:txBody>
      </p:sp>
      <p:sp>
        <p:nvSpPr>
          <p:cNvPr id="28" name="Text 8"/>
          <p:cNvSpPr/>
          <p:nvPr/>
        </p:nvSpPr>
        <p:spPr>
          <a:xfrm>
            <a:off x="5643563" y="5448300"/>
            <a:ext cx="10858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변형된 모자</a:t>
            </a:r>
            <a:endParaRPr lang="en-US" sz="1500" dirty="0"/>
          </a:p>
        </p:txBody>
      </p:sp>
      <p:sp>
        <p:nvSpPr>
          <p:cNvPr id="29" name="Text 9"/>
          <p:cNvSpPr/>
          <p:nvPr/>
        </p:nvSpPr>
        <p:spPr>
          <a:xfrm>
            <a:off x="4572000" y="5791200"/>
            <a:ext cx="3048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얼굴 형태를 변형시키는 모자도 여전히 얼굴임을 알게 합니다</a:t>
            </a:r>
            <a:endParaRPr lang="en-US" sz="1200" dirty="0"/>
          </a:p>
        </p:txBody>
      </p:sp>
      <p:sp>
        <p:nvSpPr>
          <p:cNvPr id="30" name="Text 10"/>
          <p:cNvSpPr/>
          <p:nvPr/>
        </p:nvSpPr>
        <p:spPr>
          <a:xfrm>
            <a:off x="9291638" y="5448300"/>
            <a:ext cx="129159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불일치한 요소</a:t>
            </a:r>
            <a:endParaRPr lang="en-US" sz="1500" dirty="0"/>
          </a:p>
        </p:txBody>
      </p:sp>
      <p:sp>
        <p:nvSpPr>
          <p:cNvPr id="31" name="Text 11"/>
          <p:cNvSpPr/>
          <p:nvPr/>
        </p:nvSpPr>
        <p:spPr>
          <a:xfrm>
            <a:off x="8305800" y="5791200"/>
            <a:ext cx="3048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얼굴 주변에 추가된 요소들이 오히려 포커스를 돌리게 합니다</a:t>
            </a:r>
            <a:endParaRPr lang="en-US" sz="1200" dirty="0"/>
          </a:p>
        </p:txBody>
      </p:sp>
      <p:sp>
        <p:nvSpPr>
          <p:cNvPr id="32" name="Text 12"/>
          <p:cNvSpPr/>
          <p:nvPr/>
        </p:nvSpPr>
        <p:spPr>
          <a:xfrm>
            <a:off x="11534775" y="6438900"/>
            <a:ext cx="33147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>
                    <a:alpha val="7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8/20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066800"/>
            <a:ext cx="12192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485900"/>
            <a:ext cx="10972800" cy="609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400300"/>
            <a:ext cx="3454301" cy="2476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2590800"/>
            <a:ext cx="457200" cy="4572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2975" y="2667000"/>
            <a:ext cx="17145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" y="35052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" y="38100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" y="411480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68701" y="2400300"/>
            <a:ext cx="3454450" cy="2476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59201" y="2590800"/>
            <a:ext cx="457200" cy="4572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44926" y="2667000"/>
            <a:ext cx="28575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59201" y="350520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59201" y="381000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59201" y="411480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59201" y="441960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27950" y="2400300"/>
            <a:ext cx="3454301" cy="24765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18450" y="2628900"/>
            <a:ext cx="436811" cy="4572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22481" y="2705100"/>
            <a:ext cx="228600" cy="3048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18450" y="358140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18450" y="3886200"/>
            <a:ext cx="15240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18450" y="4191000"/>
            <a:ext cx="1524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9600" y="5181600"/>
            <a:ext cx="10972800" cy="5715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2000" y="5334000"/>
            <a:ext cx="190500" cy="2667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6096000"/>
            <a:ext cx="12192000" cy="762000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609600" y="457200"/>
            <a:ext cx="10972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진행 일정</a:t>
            </a:r>
            <a:endParaRPr lang="en-US" sz="3600" dirty="0"/>
          </a:p>
        </p:txBody>
      </p:sp>
      <p:sp>
        <p:nvSpPr>
          <p:cNvPr id="29" name="Text 1"/>
          <p:cNvSpPr/>
          <p:nvPr/>
        </p:nvSpPr>
        <p:spPr>
          <a:xfrm>
            <a:off x="1409700" y="2686050"/>
            <a:ext cx="27089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1단계: 기획 및 요구사항 분석</a:t>
            </a:r>
            <a:endParaRPr lang="en-US" sz="1500" dirty="0"/>
          </a:p>
        </p:txBody>
      </p:sp>
      <p:sp>
        <p:nvSpPr>
          <p:cNvPr id="30" name="Text 2"/>
          <p:cNvSpPr/>
          <p:nvPr/>
        </p:nvSpPr>
        <p:spPr>
          <a:xfrm>
            <a:off x="800100" y="3200400"/>
            <a:ext cx="307330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>
                    <a:alpha val="9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1주차</a:t>
            </a:r>
            <a:endParaRPr lang="en-US" sz="1050" dirty="0"/>
          </a:p>
        </p:txBody>
      </p:sp>
      <p:sp>
        <p:nvSpPr>
          <p:cNvPr id="31" name="Text 3"/>
          <p:cNvSpPr/>
          <p:nvPr/>
        </p:nvSpPr>
        <p:spPr>
          <a:xfrm>
            <a:off x="1047750" y="3467100"/>
            <a:ext cx="20688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목표 및 범위 정의</a:t>
            </a:r>
            <a:endParaRPr lang="en-US" sz="1200" dirty="0"/>
          </a:p>
        </p:txBody>
      </p:sp>
      <p:sp>
        <p:nvSpPr>
          <p:cNvPr id="32" name="Text 4"/>
          <p:cNvSpPr/>
          <p:nvPr/>
        </p:nvSpPr>
        <p:spPr>
          <a:xfrm>
            <a:off x="1047750" y="3771900"/>
            <a:ext cx="20459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법적/윤리적 요구사항 분석</a:t>
            </a:r>
            <a:endParaRPr lang="en-US" sz="1200" dirty="0"/>
          </a:p>
        </p:txBody>
      </p:sp>
      <p:sp>
        <p:nvSpPr>
          <p:cNvPr id="33" name="Text 5"/>
          <p:cNvSpPr/>
          <p:nvPr/>
        </p:nvSpPr>
        <p:spPr>
          <a:xfrm>
            <a:off x="1047750" y="4076700"/>
            <a:ext cx="22860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 수집 및 활용 방안 수립</a:t>
            </a:r>
            <a:endParaRPr lang="en-US" sz="1200" dirty="0"/>
          </a:p>
        </p:txBody>
      </p:sp>
      <p:sp>
        <p:nvSpPr>
          <p:cNvPr id="34" name="Text 6"/>
          <p:cNvSpPr/>
          <p:nvPr/>
        </p:nvSpPr>
        <p:spPr>
          <a:xfrm>
            <a:off x="5168801" y="2686050"/>
            <a:ext cx="20345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2단계: 핵심 기술 개발</a:t>
            </a:r>
            <a:endParaRPr lang="en-US" sz="1500" dirty="0"/>
          </a:p>
        </p:txBody>
      </p:sp>
      <p:sp>
        <p:nvSpPr>
          <p:cNvPr id="35" name="Text 7"/>
          <p:cNvSpPr/>
          <p:nvPr/>
        </p:nvSpPr>
        <p:spPr>
          <a:xfrm>
            <a:off x="4559201" y="3200400"/>
            <a:ext cx="30734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>
                    <a:alpha val="9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2-5주차</a:t>
            </a:r>
            <a:endParaRPr lang="en-US" sz="1050" dirty="0"/>
          </a:p>
        </p:txBody>
      </p:sp>
      <p:sp>
        <p:nvSpPr>
          <p:cNvPr id="36" name="Text 8"/>
          <p:cNvSpPr/>
          <p:nvPr/>
        </p:nvSpPr>
        <p:spPr>
          <a:xfrm>
            <a:off x="4806851" y="3467100"/>
            <a:ext cx="22860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얼굴 탐지 모델 통합 및 최적화</a:t>
            </a:r>
            <a:endParaRPr lang="en-US" sz="1200" dirty="0"/>
          </a:p>
        </p:txBody>
      </p:sp>
      <p:sp>
        <p:nvSpPr>
          <p:cNvPr id="37" name="Text 9"/>
          <p:cNvSpPr/>
          <p:nvPr/>
        </p:nvSpPr>
        <p:spPr>
          <a:xfrm>
            <a:off x="4806851" y="3771900"/>
            <a:ext cx="22860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얼굴 임베딩 및 매칭 모듈 개발</a:t>
            </a:r>
            <a:endParaRPr lang="en-US" sz="1200" dirty="0"/>
          </a:p>
        </p:txBody>
      </p:sp>
      <p:sp>
        <p:nvSpPr>
          <p:cNvPr id="38" name="Text 10"/>
          <p:cNvSpPr/>
          <p:nvPr/>
        </p:nvSpPr>
        <p:spPr>
          <a:xfrm>
            <a:off x="4806851" y="4076700"/>
            <a:ext cx="18516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비식별화 처리 모듈 구현</a:t>
            </a:r>
            <a:endParaRPr lang="en-US" sz="1200" dirty="0"/>
          </a:p>
        </p:txBody>
      </p:sp>
      <p:sp>
        <p:nvSpPr>
          <p:cNvPr id="39" name="Text 11"/>
          <p:cNvSpPr/>
          <p:nvPr/>
        </p:nvSpPr>
        <p:spPr>
          <a:xfrm>
            <a:off x="4806851" y="4381500"/>
            <a:ext cx="24574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프레임 간 일관성 유지 로직 개발</a:t>
            </a:r>
            <a:endParaRPr lang="en-US" sz="1200" dirty="0"/>
          </a:p>
        </p:txBody>
      </p:sp>
      <p:sp>
        <p:nvSpPr>
          <p:cNvPr id="40" name="Text 12"/>
          <p:cNvSpPr/>
          <p:nvPr/>
        </p:nvSpPr>
        <p:spPr>
          <a:xfrm>
            <a:off x="8907661" y="2590800"/>
            <a:ext cx="248409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3단계: 파이프라인 통합 및 테스트</a:t>
            </a:r>
            <a:endParaRPr lang="en-US" sz="1500" dirty="0"/>
          </a:p>
        </p:txBody>
      </p:sp>
      <p:sp>
        <p:nvSpPr>
          <p:cNvPr id="41" name="Text 13"/>
          <p:cNvSpPr/>
          <p:nvPr/>
        </p:nvSpPr>
        <p:spPr>
          <a:xfrm>
            <a:off x="8318450" y="3276600"/>
            <a:ext cx="307330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>
                    <a:alpha val="9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6-7주차</a:t>
            </a:r>
            <a:endParaRPr lang="en-US" sz="1050" dirty="0"/>
          </a:p>
        </p:txBody>
      </p:sp>
      <p:sp>
        <p:nvSpPr>
          <p:cNvPr id="42" name="Text 14"/>
          <p:cNvSpPr/>
          <p:nvPr/>
        </p:nvSpPr>
        <p:spPr>
          <a:xfrm>
            <a:off x="8566100" y="3543300"/>
            <a:ext cx="21259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4단계 파이프라인 통합</a:t>
            </a:r>
            <a:endParaRPr lang="en-US" sz="1200" dirty="0"/>
          </a:p>
        </p:txBody>
      </p:sp>
      <p:sp>
        <p:nvSpPr>
          <p:cNvPr id="43" name="Text 15"/>
          <p:cNvSpPr/>
          <p:nvPr/>
        </p:nvSpPr>
        <p:spPr>
          <a:xfrm>
            <a:off x="8566100" y="3848100"/>
            <a:ext cx="29260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다양한 영상 데이터셋으로 성능 테스트</a:t>
            </a:r>
            <a:endParaRPr lang="en-US" sz="1200" dirty="0"/>
          </a:p>
        </p:txBody>
      </p:sp>
      <p:sp>
        <p:nvSpPr>
          <p:cNvPr id="44" name="Text 16"/>
          <p:cNvSpPr/>
          <p:nvPr/>
        </p:nvSpPr>
        <p:spPr>
          <a:xfrm>
            <a:off x="8566100" y="4152900"/>
            <a:ext cx="32346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정확도 및 성능 리포트 자동 생성 기능 구현</a:t>
            </a:r>
            <a:endParaRPr lang="en-US" sz="1200" dirty="0"/>
          </a:p>
        </p:txBody>
      </p:sp>
      <p:sp>
        <p:nvSpPr>
          <p:cNvPr id="45" name="Text 17"/>
          <p:cNvSpPr/>
          <p:nvPr/>
        </p:nvSpPr>
        <p:spPr>
          <a:xfrm>
            <a:off x="1066800" y="5353050"/>
            <a:ext cx="60921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>
                    <a:alpha val="9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현재 진행 상황:</a:t>
            </a: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1단계 기획 및 요구사항 분석 완료, 2단계 핵심 기술 개발 진행 중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3919</Words>
  <Application>Microsoft Office PowerPoint</Application>
  <PresentationFormat>와이드스크린</PresentationFormat>
  <Paragraphs>417</Paragraphs>
  <Slides>23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Noto Sans KR</vt:lpstr>
      <vt:lpstr>ui-monospace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Sugil Choi</cp:lastModifiedBy>
  <cp:revision>3</cp:revision>
  <dcterms:created xsi:type="dcterms:W3CDTF">2025-10-30T05:35:21Z</dcterms:created>
  <dcterms:modified xsi:type="dcterms:W3CDTF">2025-10-31T01:37:45Z</dcterms:modified>
</cp:coreProperties>
</file>